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84" r:id="rId2"/>
    <p:sldId id="328" r:id="rId3"/>
    <p:sldId id="299" r:id="rId4"/>
    <p:sldId id="300" r:id="rId5"/>
    <p:sldId id="265" r:id="rId6"/>
    <p:sldId id="315" r:id="rId7"/>
    <p:sldId id="332" r:id="rId8"/>
    <p:sldId id="317" r:id="rId9"/>
    <p:sldId id="325" r:id="rId10"/>
    <p:sldId id="333" r:id="rId11"/>
    <p:sldId id="330" r:id="rId12"/>
    <p:sldId id="378" r:id="rId13"/>
    <p:sldId id="379" r:id="rId14"/>
    <p:sldId id="380" r:id="rId15"/>
    <p:sldId id="381" r:id="rId16"/>
    <p:sldId id="382" r:id="rId17"/>
    <p:sldId id="383" r:id="rId18"/>
    <p:sldId id="385" r:id="rId19"/>
    <p:sldId id="343" r:id="rId20"/>
    <p:sldId id="344" r:id="rId21"/>
    <p:sldId id="345" r:id="rId22"/>
    <p:sldId id="370" r:id="rId23"/>
    <p:sldId id="372" r:id="rId24"/>
    <p:sldId id="386" r:id="rId25"/>
    <p:sldId id="374" r:id="rId26"/>
    <p:sldId id="375" r:id="rId27"/>
    <p:sldId id="376" r:id="rId28"/>
    <p:sldId id="377" r:id="rId29"/>
    <p:sldId id="326" r:id="rId30"/>
    <p:sldId id="313" r:id="rId31"/>
    <p:sldId id="305" r:id="rId32"/>
    <p:sldId id="306" r:id="rId33"/>
    <p:sldId id="307" r:id="rId34"/>
    <p:sldId id="387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CA8"/>
    <a:srgbClr val="0097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9490" autoAdjust="0"/>
  </p:normalViewPr>
  <p:slideViewPr>
    <p:cSldViewPr>
      <p:cViewPr>
        <p:scale>
          <a:sx n="40" d="100"/>
          <a:sy n="40" d="100"/>
        </p:scale>
        <p:origin x="-1200" y="-51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F02B-CFAA-4DA5-903A-F866511B1DAE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DD557-58B3-4D0E-B70F-1D937A4ED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575199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Sharon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http://prosepad.com/blog/cause-marketing-statistics/#companies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cad=rja&amp;uact=8&amp;ved=0ahUKEwi00bjd75HVAhXEyVQKHazgDtsQjRwIBw&amp;url=http://courses.commandingpresence.com/&amp;psig=AFQjCNGuQCXuAaq191PX-hk1WoVr0xh_4A&amp;ust=150043432874715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cad=rja&amp;uact=8&amp;ved=0ahUKEwje9aee8pHVAhUX5WMKHaeJCwMQjRwIBw&amp;url=https://pmstudycircle.com/2012/03/stakeholders-in-project-management-definition-and-types/&amp;psig=AFQjCNEU1TYxTxOEZ1PoN1G14ardGQmCqw&amp;ust=150043503429346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hyperlink" Target="https://www.google.com/url?sa=i&amp;rct=j&amp;q=&amp;esrc=s&amp;source=images&amp;cd=&amp;cad=rja&amp;uact=8&amp;ved=0ahUKEwiRmauK85HVAhXoilQKHVJnAbEQjRwIBw&amp;url=https://twitter.com/revistavip&amp;psig=AFQjCNH6etjmrAdfIbz4KoQQ0YIRIEsQUA&amp;ust=150043522645299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om/url?sa=i&amp;rct=j&amp;q=&amp;esrc=s&amp;source=images&amp;cd=&amp;cad=rja&amp;uact=8&amp;ved=0ahUKEwi4j-myhJLVAhVGyGMKHev7B2AQjRwIBw&amp;url=http://pemendek.me/blogging-to-promote-a-cause/&amp;psig=AFQjCNFwrE8T4mJk4IelIWzV4t8d-lP3Ng&amp;ust=150043988828262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rct=j&amp;q=&amp;esrc=s&amp;source=images&amp;cd=&amp;cad=rja&amp;uact=8&amp;ved=0ahUKEwiF1KHWh5PVAhVGyWMKHcecA9gQjRwIBw&amp;url=http://www.bradleymau.com/2014/03/16/benefits-of-being-a-high-performer-1-promotions/&amp;psig=AFQjCNGXqhgwItyigFIvIPhWUjKxNMrvqg&amp;ust=150047513017032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78OONTSJXS8" TargetMode="External"/><Relationship Id="rId4" Type="http://schemas.openxmlformats.org/officeDocument/2006/relationships/hyperlink" Target="http://educateandelevate.org/wp-content/uploads/2017/06/Media-Advisory-Template_FINAL.doc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eg"/><Relationship Id="rId4" Type="http://schemas.openxmlformats.org/officeDocument/2006/relationships/hyperlink" Target="http://www.google.com/url?sa=i&amp;rct=j&amp;q=&amp;esrc=s&amp;source=images&amp;cd=&amp;cad=rja&amp;uact=8&amp;ved=0ahUKEwjs6Lri_pHVAhUUS2MKHXYeCcQQjRwIBw&amp;url=http://www.mbaskool.com/business-articles/marketing/7694-cause-related-marketing-giving-more-than-just-spare-change.html&amp;psig=AFQjCNGZRYWEqDPmyjJ4NNs1wVlRaXpejg&amp;ust=150043837177910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hyperlink" Target="https://www.google.com/url?sa=i&amp;rct=j&amp;q=&amp;esrc=s&amp;source=images&amp;cd=&amp;cad=rja&amp;uact=8&amp;ved=0ahUKEwijupW1gZLVAhVB3mMKHZxfAG8QjRwIBw&amp;url=https://www.banfieldagency.com/when-marketing-matters-most-5-ways-cause-marketing-can-change-the-world/&amp;psig=AFQjCNGp8gHYPh1R8aOUK4_NEzYqiwK4xA&amp;ust=1500439095353307" TargetMode="External"/><Relationship Id="rId4" Type="http://schemas.openxmlformats.org/officeDocument/2006/relationships/hyperlink" Target="http://educateandelevate.org/wp-content/uploads/2017/06/Fact-Sheet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cid:1E6E97A9-BADD-46BC-8759-582F7392F5B8@24.29.103.16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hyperlink" Target="https://www.google.com/url?sa=i&amp;rct=j&amp;q=&amp;esrc=s&amp;source=images&amp;cd=&amp;cad=rja&amp;uact=8&amp;ved=0ahUKEwik96eJtfLUAhUBWmMKHSKfAGkQjRwIBw&amp;url=https://www.impactbnd.com/blog/15-great-examples-of-calls-to-action-for-lead-generation&amp;psig=AFQjCNEBD5XFUIiJQjA1S43UUMzSeUQadg&amp;ust=149935344276834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adultedresource.coabe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4po7ciZPVAhUD6mMKHaX4ApwQjRwIBw&amp;url=http://www.horshamblueprint.org/survey/&amp;psig=AFQjCNFMDDjelC0nqty0OYSpYSva2dSO9g&amp;ust=15004757006066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hyperlink" Target="http://www.google.com/url?sa=i&amp;rct=j&amp;q=&amp;esrc=s&amp;source=images&amp;cd=&amp;cad=rja&amp;uact=8&amp;ved=0ahUKEwiOmIj455HVAhVIwFQKHUAcD8oQjRwIBw&amp;url=http://www.suydam.net/personal/special-event-insurance&amp;psig=AFQjCNEv0hH8-5wciIQ5iaTJSNvwl8Mhaw&amp;ust=15004322667212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hyperlink" Target="http://educateandelevate.org/campaign-tool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ducateElevate_Deck43.jpg" descr="EducateElevate_Deck43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5"/>
          <p:cNvSpPr txBox="1"/>
          <p:nvPr/>
        </p:nvSpPr>
        <p:spPr>
          <a:xfrm>
            <a:off x="7467600" y="11368446"/>
            <a:ext cx="1653539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000" b="1">
                <a:solidFill>
                  <a:srgbClr val="F794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000" dirty="0" smtClean="0"/>
              <a:t>National Webinar</a:t>
            </a:r>
          </a:p>
          <a:p>
            <a:r>
              <a:rPr lang="en-US" sz="4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Hosting a Stakeholder Event to Advance your Mission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609600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794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b="1" dirty="0" smtClean="0">
                <a:solidFill>
                  <a:srgbClr val="00B0F0"/>
                </a:solidFill>
              </a:rPr>
              <a:t>Tutorial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Speakers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583015"/>
            <a:ext cx="9906000" cy="10136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Your Partners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employers who have supported your adult school by partnering in work-based learning opportunities or hiring students? </a:t>
            </a:r>
          </a:p>
          <a:p>
            <a:pPr marL="685800" indent="-68580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Employers build credibility in your event line up by sharing their perspective about the importance of adult education.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7346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39600" y="4267200"/>
            <a:ext cx="10969966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Demonstrations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600200"/>
            <a:ext cx="9906000" cy="1130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classes that can be demonstrated such as students learning a new skill set in CTE? </a:t>
            </a:r>
          </a:p>
          <a:p>
            <a:pPr marL="685800" indent="-685800" algn="l"/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host “mini classes” on various topics to give adult learners an actual experience of what you do in classes? </a:t>
            </a:r>
          </a:p>
          <a:p>
            <a:pPr marL="685800" indent="-685800" algn="l"/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something interesting that would provide a visual opportunity to showcase classes via a tour of the school or a particular class?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set up Information Stations with passionate instructors that share information about their classes?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0" y="3276600"/>
            <a:ext cx="1143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Guest Speaker: Events in Action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6600" y="2438400"/>
            <a:ext cx="10591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Diane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Adult Education Instructor and Ambassador Coordinator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Queen Creek School District Adult Education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Program</a:t>
            </a:r>
          </a:p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Queen Creek, Arizona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791200"/>
            <a:ext cx="7397763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Stakeholder Event Examples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2971800"/>
            <a:ext cx="5977832" cy="8966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38400"/>
            <a:ext cx="7475766" cy="5851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7848600"/>
            <a:ext cx="6934199" cy="417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905676"/>
            <a:ext cx="7010400" cy="53857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3217863"/>
            <a:ext cx="73914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International Day</a:t>
            </a: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Film Festival Event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Stakeholder Analysis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777698"/>
            <a:ext cx="13411200" cy="89973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0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Make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sure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you conduct a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Stakeholder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Analysis</a:t>
            </a:r>
          </a:p>
          <a:p>
            <a:pPr lvl="0"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like to be certain we reach out to </a:t>
            </a:r>
            <a:r>
              <a:rPr lang="en-US" sz="5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of them—policy makers, community members (including families), elected officials, the business community, and the 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</a:t>
            </a:r>
          </a:p>
          <a:p>
            <a:pPr lvl="0"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Relationships count</a:t>
            </a: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/>
            <a:endParaRPr lang="en-US" sz="3600" dirty="0"/>
          </a:p>
          <a:p>
            <a:pPr lvl="0" algn="l"/>
            <a:endParaRPr lang="en-US" sz="3600" dirty="0"/>
          </a:p>
        </p:txBody>
      </p:sp>
      <p:pic>
        <p:nvPicPr>
          <p:cNvPr id="70658" name="Picture 2" descr="Image result for images stakeholder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30400" y="4572000"/>
            <a:ext cx="9020726" cy="5410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VIP Treatment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23106993" cy="7058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Acknowledge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VIPs for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attending: Legislators, Funders &amp; Executives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Legislators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tell us they love visiting programs, especially when there are no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expectations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there’s going to be a crowd at your event,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it’s an opportunity for legislators to mingle with their constituents and/or receive acknowledgement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It’s an opportunity to inform everyone about adult education</a:t>
            </a:r>
          </a:p>
          <a:p>
            <a:pPr lvl="0" algn="l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lvl="0" algn="l"/>
            <a:endParaRPr lang="en-US" sz="3600" dirty="0"/>
          </a:p>
        </p:txBody>
      </p:sp>
      <p:pic>
        <p:nvPicPr>
          <p:cNvPr id="66562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9200" y="8153400"/>
            <a:ext cx="3505200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Let Your Students Shine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19400"/>
            <a:ext cx="13030200" cy="5827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Let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them lead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tours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Showcase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their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work/accomplishments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Publically acknowledge their accomplishments 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Students hold the power to influence stakeholders about the value of adult education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2971800"/>
            <a:ext cx="9641434" cy="777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8685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Promote, Promote, Promote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7000" y="2514600"/>
            <a:ext cx="13030200" cy="90896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Send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media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release to invite the news media</a:t>
            </a:r>
          </a:p>
          <a:p>
            <a:pPr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Send media releases to elected officials, even after the fact. </a:t>
            </a:r>
          </a:p>
          <a:p>
            <a:pPr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Someone in their offices will look at them. </a:t>
            </a:r>
          </a:p>
          <a:p>
            <a:pPr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more hits, the better. (That’s why we’re on a first-name basis with secretaries and assistants!)</a:t>
            </a:r>
          </a:p>
          <a:p>
            <a:pPr lvl="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Use social media</a:t>
            </a:r>
          </a:p>
          <a:p>
            <a:pPr lvl="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2706" name="Picture 2" descr="Image result for images cause promot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343400"/>
            <a:ext cx="7848600" cy="4133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8685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Event Promotional Strategies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929354"/>
            <a:ext cx="13030200" cy="604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1143000" lvl="0" indent="-1143000" algn="l">
              <a:buFont typeface="+mj-lt"/>
              <a:buAutoNum type="arabicPeriod"/>
            </a:pP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Sponsorships</a:t>
            </a:r>
          </a:p>
          <a:p>
            <a:pPr marL="1143000" lvl="0" indent="-1143000" algn="l">
              <a:buFont typeface="+mj-lt"/>
              <a:buAutoNum type="arabicPeriod"/>
            </a:pPr>
            <a:endParaRPr lang="en-US" sz="6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algn="l">
              <a:buFont typeface="+mj-lt"/>
              <a:buAutoNum type="arabicPeriod"/>
            </a:pP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News Media </a:t>
            </a:r>
          </a:p>
          <a:p>
            <a:pPr marL="1143000" lvl="0" indent="-1143000" algn="l">
              <a:buFont typeface="+mj-lt"/>
              <a:buAutoNum type="arabicPeriod"/>
            </a:pPr>
            <a:endParaRPr lang="en-US" sz="6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algn="l">
              <a:buFont typeface="+mj-lt"/>
              <a:buAutoNum type="arabicPeriod"/>
            </a:pPr>
            <a:r>
              <a:rPr 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Cause Marketing Strategies</a:t>
            </a:r>
          </a:p>
          <a:p>
            <a:pPr lvl="0" algn="l"/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Image result for images promo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44600" y="3429000"/>
            <a:ext cx="9734550" cy="6371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8685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Sponsorships 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276600"/>
            <a:ext cx="10515600" cy="83202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Sponsorships can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get you in touch with potential new 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partners.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allows employers to have promotional opportunities to showcase their brand &amp; demonstrate “good corporate citizenship”.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a way for company employees to “get involved” increases likelihood of sponsorship.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3505200"/>
            <a:ext cx="11368763" cy="757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Today’s Webinar Leadership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959663"/>
            <a:ext cx="20955000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Sharon Bonney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Executive Director, COABE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Kaye Sharbono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President, COABE</a:t>
            </a:r>
          </a:p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Diane Jackson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Adult Education Instructor and Ambassador Coordinator</a:t>
            </a:r>
          </a:p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Creek School District Adult Education Program</a:t>
            </a:r>
          </a:p>
          <a:p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915400"/>
            <a:ext cx="11320463" cy="27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sigimg1" descr="sigimg1@f5d3180ce5ffe44cf82101069f8d6c6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11400" y="9296400"/>
            <a:ext cx="58682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Media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517492"/>
            <a:ext cx="12039600" cy="9489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Use the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  <a:hlinkClick r:id="rId4"/>
              </a:rPr>
              <a:t>Media Advisory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to invite the media to your event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Focus on the “Why” in the advisory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Make sure to include opportunities for photos &amp; interviews with people involved in your event lineup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Send the Advisory prior to the event &amp; the day of the event with phone call follow up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Include a Media Kit with photos, the Educate &amp; Elevate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Campaign Video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fact sheets about your program and a press release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Send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press release post event to media who did not attend</a:t>
            </a:r>
          </a:p>
          <a:p>
            <a:endParaRPr lang="en-US" sz="4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68" t="22332" r="50920" b="8469"/>
          <a:stretch/>
        </p:blipFill>
        <p:spPr bwMode="auto">
          <a:xfrm>
            <a:off x="13639800" y="2362200"/>
            <a:ext cx="9841832" cy="933650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117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Marketing Strategies 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438400"/>
            <a:ext cx="21793200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Cause marketing is when a for profit connects with a nonprofit or public sector organization for mutual benefit.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abcc_homepage_02"/>
          <p:cNvPicPr>
            <a:picLocks noChangeAspect="1" noChangeArrowheads="1"/>
          </p:cNvPicPr>
          <p:nvPr/>
        </p:nvPicPr>
        <p:blipFill>
          <a:blip r:embed="rId4" cstate="print"/>
          <a:srcRect b="28000"/>
          <a:stretch>
            <a:fillRect/>
          </a:stretch>
        </p:blipFill>
        <p:spPr bwMode="auto">
          <a:xfrm>
            <a:off x="1219200" y="4800600"/>
            <a:ext cx="9601200" cy="48006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4167" t="35185" r="29167" b="12963"/>
          <a:stretch>
            <a:fillRect/>
          </a:stretch>
        </p:blipFill>
        <p:spPr bwMode="auto">
          <a:xfrm>
            <a:off x="12115800" y="4572000"/>
            <a:ext cx="1036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of Cause Sponsorship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30" name="Picture 6" descr="Growth of cause marketing statistics 2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133600"/>
            <a:ext cx="9982200" cy="998220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7200" y="12496800"/>
            <a:ext cx="2080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http://prosepad.com/blog/cause-marketing-statistics/#companies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Marketing Statistics 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8" name="Picture 4" descr="Benefits of Cause Marke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00" y="5334000"/>
            <a:ext cx="5486400" cy="5486400"/>
          </a:xfrm>
          <a:prstGeom prst="rect">
            <a:avLst/>
          </a:prstGeom>
          <a:noFill/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 cstate="print"/>
          <a:srcRect l="19167" t="17037" r="19583" b="5926"/>
          <a:stretch>
            <a:fillRect/>
          </a:stretch>
        </p:blipFill>
        <p:spPr bwMode="auto">
          <a:xfrm>
            <a:off x="1066800" y="2667000"/>
            <a:ext cx="12709281" cy="89916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782800" y="2684463"/>
            <a:ext cx="73914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Businesses that support causes win big!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12496800"/>
            <a:ext cx="1920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http://prosepad.com/blog/cause-marketing-statistics/#companies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0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 a Business Case for Support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209800"/>
            <a:ext cx="150114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Adult Education is a CAUSE! Leverage that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for a cause marketing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partnerships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…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58400" y="3962400"/>
            <a:ext cx="12877800" cy="777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5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Key Points for Your Meeting</a:t>
            </a:r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spcAft>
                <a:spcPct val="25000"/>
              </a:spcAft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Why is adult education critical/urgent?</a:t>
            </a:r>
          </a:p>
          <a:p>
            <a:pPr>
              <a:spcAft>
                <a:spcPct val="25000"/>
              </a:spcAft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What issue does adult education solve for the community?</a:t>
            </a:r>
          </a:p>
          <a:p>
            <a:pPr>
              <a:spcAft>
                <a:spcPct val="25000"/>
              </a:spcAft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What is the solution?</a:t>
            </a:r>
          </a:p>
          <a:p>
            <a:pPr>
              <a:spcAft>
                <a:spcPct val="25000"/>
              </a:spcAft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Why should the potential partner be a champion the cause?</a:t>
            </a:r>
          </a:p>
          <a:p>
            <a:pPr>
              <a:spcAft>
                <a:spcPct val="25000"/>
              </a:spcAft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What are their benefits for partnership?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2" name="Picture 2" descr="Image result for images cause market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458" y="4648200"/>
            <a:ext cx="8760977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15974"/>
            <a:ext cx="16840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</a:p>
          <a:p>
            <a:pPr algn="l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Media Cause Marketing Partnership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12496800"/>
            <a:ext cx="1920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http://fullcapacitymarketing.com/portfolio/kfmb-news-media-partnership-8-at-work-campaign/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81566" y="2666198"/>
            <a:ext cx="9783235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32954" y="3231516"/>
            <a:ext cx="11137901" cy="8229600"/>
          </a:xfrm>
          <a:prstGeom prst="rect">
            <a:avLst/>
          </a:prstGeom>
          <a:noFill/>
          <a:ln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7872" y="6760720"/>
            <a:ext cx="6783003" cy="3390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15974"/>
            <a:ext cx="16840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</a:p>
          <a:p>
            <a:pPr algn="l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Media Cause Marketing Partnership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0" y="12573000"/>
            <a:ext cx="2438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http://fullcapacitymarketing.com/portfolio/southern-californias-workforce-development-campaign/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981200"/>
            <a:ext cx="20236161" cy="1034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0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Clear Channel Partnership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514600"/>
            <a:ext cx="23012400" cy="690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Flight Mentions, Streaming and On Air Spots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Additional PSAs 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Web postings and dedicated section of site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Calendar Events inclusion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Newsletter eblast to 60,000+ registered users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Inclusion on the “HOT” Helping Others Together Community Page  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5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Guerilla street marketing –Flyer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34800" y="9677400"/>
            <a:ext cx="12192000" cy="19205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5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Promotional Value: $43,100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5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Cost: $5,000</a:t>
            </a:r>
          </a:p>
        </p:txBody>
      </p:sp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0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6840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Cause Marketing Summary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514600"/>
            <a:ext cx="230124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Build a Business Case for Support (</a:t>
            </a: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Campaign Fact Sheet</a:t>
            </a: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Identify Potential Sponsorship Partners</a:t>
            </a:r>
          </a:p>
          <a:p>
            <a:pPr marL="408205" indent="-408205" algn="l" defTabSz="1088547" hangingPunct="1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Identify Potential Media Outlets for Partnerships</a:t>
            </a:r>
          </a:p>
          <a:p>
            <a:pPr marL="408205" lvl="1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Connect with Media Outlet’s Sales &amp; Marketing Divisions</a:t>
            </a:r>
          </a:p>
          <a:p>
            <a:pPr marL="408205" lvl="1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Inventory Media Outlet’s Current Causes 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Identify Potential Strategies for the Media as a Partner</a:t>
            </a:r>
          </a:p>
          <a:p>
            <a:pPr marL="408205" indent="-408205" algn="l" defTabSz="1088547" hangingPunct="1">
              <a:spcBef>
                <a:spcPct val="20000"/>
              </a:spcBef>
              <a:defRPr/>
            </a:pPr>
            <a:r>
              <a:rPr lang="en-US" sz="4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		Develop a Win-Win: They Get Exposure/Recognition; You Get  Additional Promotional 			Opportunities</a:t>
            </a:r>
          </a:p>
        </p:txBody>
      </p:sp>
      <p:pic>
        <p:nvPicPr>
          <p:cNvPr id="132098" name="Picture 2" descr="Image result for images cause marketi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21200" y="7848600"/>
            <a:ext cx="6457950" cy="4610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9959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Planning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4493568"/>
            <a:ext cx="12039600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Educate &amp; Elevate Campaign Toolkit for a NEW Event Planning Checklist!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287">
            <a:off x="16524619" y="3405109"/>
            <a:ext cx="5943942" cy="594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2663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Meet our Communications Partner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146882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5867400"/>
            <a:ext cx="17602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Celina Shands, M.S. - CEO/Founder 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Maryanne Conlin, MBA - Sr. Brand Director</a:t>
            </a:r>
          </a:p>
          <a:p>
            <a:pPr algn="l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Ivan Freaner, B.S. - Creative Director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e84fc802-608f-403a-8e1b-9e270e4ce141" descr="cid:1E6E97A9-BADD-46BC-8759-582F7392F5B8@24.29.103.16"/>
          <p:cNvPicPr/>
          <p:nvPr/>
        </p:nvPicPr>
        <p:blipFill>
          <a:blip r:embed="rId5" r:link="rId6" cstate="print"/>
          <a:srcRect t="5882" b="3882"/>
          <a:stretch>
            <a:fillRect/>
          </a:stretch>
        </p:blipFill>
        <p:spPr bwMode="auto">
          <a:xfrm>
            <a:off x="16154400" y="2971800"/>
            <a:ext cx="7165848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Your Calls to Action!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675931"/>
            <a:ext cx="13030200" cy="9520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all Webinars </a:t>
            </a:r>
          </a:p>
          <a:p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Success Stories and Innovations via the Educate &amp; Elevate Campaign Website (Submission Form)</a:t>
            </a:r>
          </a:p>
          <a:p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your Human Interest Success Story + the Campaign Press Release Template to Announce your Participation in the Campaign </a:t>
            </a:r>
          </a:p>
          <a:p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a Quick Fire Email to Support Adult Education</a:t>
            </a:r>
          </a:p>
          <a:p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Quick Fire Links with Students, Colleagues &amp; Friends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53250" name="AutoShape 2" descr="Image result for images calls to ac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3252" name="Picture 4" descr="Image result for images calls to ac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87600" y="3581400"/>
            <a:ext cx="8810625" cy="58769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 Capacity – Webinar Series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20193000" cy="83817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Social Media Strategies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Date: July 26, 2017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Time: 2:00 p.m. EDT</a:t>
            </a:r>
          </a:p>
          <a:p>
            <a:pPr algn="l"/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Adult Education State Director: </a:t>
            </a: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Mobilizing your State for Educate &amp; Elevate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Date: August 18, 2017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Time: 2:00 p.m. EDT</a:t>
            </a:r>
          </a:p>
          <a:p>
            <a:pPr algn="l"/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Using Data for Storytelling: </a:t>
            </a:r>
          </a:p>
          <a:p>
            <a:pPr algn="l"/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State &amp; Local Level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Coming Soon!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4994" name="Picture 2" descr="C:\Users\Celina\Documents\Business Services\Weekly Blasts\webin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8600" y="4191000"/>
            <a:ext cx="12041613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Learning Forum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9630" r="1667" b="5926"/>
          <a:stretch>
            <a:fillRect/>
          </a:stretch>
        </p:blipFill>
        <p:spPr bwMode="auto">
          <a:xfrm>
            <a:off x="228600" y="2438400"/>
            <a:ext cx="17983200" cy="8686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745200" y="3887177"/>
            <a:ext cx="4876800" cy="6627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Discussion Posts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Peer-to-Peer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Learning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Apply the Toolkit &amp; Share Successes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Get your Questions Answered</a:t>
            </a:r>
            <a:endParaRPr kumimoji="0" lang="en-US" sz="3600" b="0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 smtClean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600" y="11277600"/>
            <a:ext cx="99004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https://adultedresource.coabe.org/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C:\Users\Celina\Documents\Big Stock Photos\bigstock_Question_485938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0"/>
            <a:ext cx="18516600" cy="959496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584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 to Learning Forum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https://adultedresource.coabe.org/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0" y="457200"/>
            <a:ext cx="1584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Take the Post Webinar Survey!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1430000"/>
            <a:ext cx="15773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https://www.surveymonkey.com/r/NGB2HQV</a:t>
            </a:r>
            <a:endParaRPr lang="en-US" dirty="0"/>
          </a:p>
        </p:txBody>
      </p:sp>
      <p:pic>
        <p:nvPicPr>
          <p:cNvPr id="79874" name="Picture 2" descr="Image result for images surve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438400"/>
            <a:ext cx="13335000" cy="845589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House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keeping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498106"/>
            <a:ext cx="20955000" cy="671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Chat Real </a:t>
            </a:r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Time: Chat with peers and presenters</a:t>
            </a:r>
          </a:p>
          <a:p>
            <a:endParaRPr lang="en-US" sz="6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Ask Questions: </a:t>
            </a:r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Type your questions in the Q &amp; A box</a:t>
            </a:r>
          </a:p>
          <a:p>
            <a:endParaRPr lang="en-US" sz="6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Raise Your Hand: </a:t>
            </a:r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Let us know you are present 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847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95671" y="-52951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Event Planning Webinar Topics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44400" y="2975521"/>
            <a:ext cx="12039600" cy="77970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 Approaches &amp; Timing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 Event Elements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Engaging Legislators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Promotional &amp; Media Strategies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Cause Marketing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 Studies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Planning Checklist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2050" name="Picture 2" descr="http://s3.amazonaws.com/churchplantmedia-cms/higher_ground_church_oakland/events-ban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3" y="4497031"/>
            <a:ext cx="10418793" cy="3360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297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Approaches &amp; Timing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838512"/>
            <a:ext cx="14478000" cy="9058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lvl="8" indent="1616075" algn="l">
              <a:buFont typeface="Arial" panose="020B0604020202020204" pitchFamily="34" charset="0"/>
              <a:buChar char="•"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onsite event at your school is an opportunity to showcase </a:t>
            </a: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adult education programs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community, key stakeholders &amp; elected officials.</a:t>
            </a:r>
          </a:p>
          <a:p>
            <a:pPr marL="685800" indent="-68580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Timing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Consider Leveraging…. </a:t>
            </a:r>
          </a:p>
          <a:p>
            <a:pPr marL="685800" indent="-685800" algn="l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Summer Recess (August 5</a:t>
            </a:r>
            <a:r>
              <a:rPr lang="en-US" sz="4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– Labor Day) </a:t>
            </a:r>
          </a:p>
          <a:p>
            <a:pPr marL="914400" indent="-91440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National Adult Education &amp; Family Literacy Week (September 24 – 30, 2017)</a:t>
            </a:r>
          </a:p>
          <a:p>
            <a:pPr marL="914400" indent="-914400"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Capitol Hill Visit (Last week September)</a:t>
            </a:r>
          </a:p>
          <a:p>
            <a:pPr algn="l"/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9538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3794" name="AutoShape 2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796" name="AutoShape 4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2" descr="http://i2.wp.com/national-coalition-literacy.org/wp-content/uploads/2017/06/2017_AEFLWeek_logo_info-date.jpg?resize=700%2C415"/>
          <p:cNvPicPr>
            <a:picLocks noChangeAspect="1" noChangeArrowheads="1"/>
          </p:cNvPicPr>
          <p:nvPr/>
        </p:nvPicPr>
        <p:blipFill>
          <a:blip r:embed="rId4" cstate="print"/>
          <a:srcRect t="9638" b="13253"/>
          <a:stretch>
            <a:fillRect/>
          </a:stretch>
        </p:blipFill>
        <p:spPr bwMode="auto">
          <a:xfrm>
            <a:off x="15549562" y="6324600"/>
            <a:ext cx="8834438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7436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Event Elements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346342"/>
            <a:ext cx="14478000" cy="8043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/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“Visual”</a:t>
            </a:r>
          </a:p>
          <a:p>
            <a:pPr marL="685800" indent="-685800" algn="l"/>
            <a:endParaRPr lang="en-US" sz="4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Elected Official Presents Proclamation to the Host 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Students Share Success Stories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Employer Endorsements &amp; Highlight Partnerships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“Visual” Class Demo (e.g. CTE)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 Mini Classes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Tour of School</a:t>
            </a:r>
          </a:p>
          <a:p>
            <a:pPr marL="685800" lvl="3" indent="-685800" algn="l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Information Stations </a:t>
            </a:r>
          </a:p>
          <a:p>
            <a:pPr algn="l"/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9538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3794" name="AutoShape 2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796" name="AutoShape 4" descr="Image result for images education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3798" name="Picture 6" descr="Image result for images special eve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16200" y="4800600"/>
            <a:ext cx="8761111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7436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Proclamation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2085202"/>
            <a:ext cx="12420600" cy="1145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Campaign Toolkit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2 different 	proclamations based on the timing of  	your event</a:t>
            </a:r>
          </a:p>
          <a:p>
            <a:pPr lvl="1" algn="l"/>
            <a:endParaRPr lang="en-US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Acknowledge elected official presenting  	the proclamation</a:t>
            </a:r>
          </a:p>
          <a:p>
            <a:pPr lvl="1" algn="l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Talking points about the proclamation</a:t>
            </a:r>
          </a:p>
          <a:p>
            <a:pPr lvl="1" algn="l"/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Invite students to share in ceremony with  	legislator to enhance photo opportunities</a:t>
            </a:r>
          </a:p>
          <a:p>
            <a:pPr lvl="1" indent="0" algn="l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l">
              <a:buFont typeface="Wingdings" pitchFamily="2" charset="2"/>
              <a:buChar char="Ø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91" t="20644" r="29129" b="6628"/>
          <a:stretch/>
        </p:blipFill>
        <p:spPr bwMode="auto">
          <a:xfrm>
            <a:off x="13868400" y="2431260"/>
            <a:ext cx="9296400" cy="968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8652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ducateElevate_Deck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91342" y="-105902"/>
            <a:ext cx="24575342" cy="138219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Speakers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60122"/>
            <a:ext cx="9906000" cy="8781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algn="l"/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 Your Students</a:t>
            </a:r>
          </a:p>
          <a:p>
            <a:pPr algn="l"/>
            <a:endParaRPr lang="en-US" sz="5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their challenge?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adult education change their situation?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they recommend your school to others?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photo opportunities &amp; meeting with legislators at the event 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25" r="3201" b="7225"/>
          <a:stretch/>
        </p:blipFill>
        <p:spPr bwMode="auto">
          <a:xfrm>
            <a:off x="10820400" y="3276600"/>
            <a:ext cx="12728432" cy="6324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0362693"/>
            <a:ext cx="212598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b="1" i="1" dirty="0" smtClean="0">
                <a:solidFill>
                  <a:srgbClr val="007C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SHOW adult education success stories better than we can ever TELL them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4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967</Words>
  <Application>Microsoft Office PowerPoint</Application>
  <PresentationFormat>Custom</PresentationFormat>
  <Paragraphs>228</Paragraphs>
  <Slides>34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Celina</dc:creator>
  <cp:lastModifiedBy>Celina</cp:lastModifiedBy>
  <cp:revision>160</cp:revision>
  <dcterms:modified xsi:type="dcterms:W3CDTF">2017-07-19T04:05:33Z</dcterms:modified>
</cp:coreProperties>
</file>