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42" r:id="rId2"/>
    <p:sldId id="309" r:id="rId3"/>
    <p:sldId id="359" r:id="rId4"/>
    <p:sldId id="265" r:id="rId5"/>
    <p:sldId id="345" r:id="rId6"/>
    <p:sldId id="352" r:id="rId7"/>
    <p:sldId id="361" r:id="rId8"/>
    <p:sldId id="347" r:id="rId9"/>
    <p:sldId id="348" r:id="rId10"/>
    <p:sldId id="360" r:id="rId11"/>
    <p:sldId id="349" r:id="rId12"/>
    <p:sldId id="350" r:id="rId13"/>
    <p:sldId id="351" r:id="rId14"/>
    <p:sldId id="290" r:id="rId15"/>
    <p:sldId id="306" r:id="rId16"/>
    <p:sldId id="307"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2" autoAdjust="0"/>
    <p:restoredTop sz="89425" autoAdjust="0"/>
  </p:normalViewPr>
  <p:slideViewPr>
    <p:cSldViewPr>
      <p:cViewPr varScale="1">
        <p:scale>
          <a:sx n="58" d="100"/>
          <a:sy n="58" d="100"/>
        </p:scale>
        <p:origin x="-1206" y="-90"/>
      </p:cViewPr>
      <p:guideLst>
        <p:guide orient="horz" pos="4320"/>
        <p:guide pos="7680"/>
      </p:guideLst>
    </p:cSldViewPr>
  </p:slideViewPr>
  <p:notesTextViewPr>
    <p:cViewPr>
      <p:scale>
        <a:sx n="100" d="100"/>
        <a:sy n="100" d="100"/>
      </p:scale>
      <p:origin x="0" y="0"/>
    </p:cViewPr>
  </p:notesTextViewPr>
  <p:sorterViewPr>
    <p:cViewPr>
      <p:scale>
        <a:sx n="66" d="100"/>
        <a:sy n="66" d="100"/>
      </p:scale>
      <p:origin x="0" y="138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dirty="0"/>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dirty="0"/>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dirty="0"/>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dirty="0"/>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dirty="0"/>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dirty="0"/>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dirty="0"/>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hyperlink" Target="https://www.google.com/url?sa=i&amp;rct=j&amp;q=&amp;esrc=s&amp;source=images&amp;cd=&amp;cad=rja&amp;uact=8&amp;ved=0ahUKEwik96eJtfLUAhUBWmMKHSKfAGkQjRwIBw&amp;url=https://www.impactbnd.com/blog/15-great-examples-of-calls-to-action-for-lead-generation&amp;psig=AFQjCNEBD5XFUIiJQjA1S43UUMzSeUQadg&amp;ust=149935344276834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adultedresource.coabe.org/"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ZtZn3kM3VAhVCHGMKHeDHBnUQjRwIBw&amp;url=http://u.osu.edu/riskinstitute/author/-/?pseudonym=Risk+Institute+Communications&amp;psig=AFQjCNG4Lh_WbDHTKL4ELYEXAT7d7zAn5A&amp;ust=1502470376512535" TargetMode="External"/><Relationship Id="rId2" Type="http://schemas.openxmlformats.org/officeDocument/2006/relationships/image" Target="../media/image3.jpeg"/><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hyperlink" Target="http://www.google.com/url?sa=i&amp;rct=j&amp;q=&amp;esrc=s&amp;source=images&amp;cd=&amp;cad=rja&amp;uact=8&amp;ved=0ahUKEwjfsaDb_fnUAhVRwGMKHUsMDkcQjRwIBw&amp;url=http://www.nfda.org/advocacy/overview&amp;psig=AFQjCNGS1ClWAOZGF9MqvxExWnYA_Gm_vg&amp;ust=149961330749257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hyperlink" Target="http://www.google.com/url?sa=i&amp;rct=j&amp;q=&amp;esrc=s&amp;source=images&amp;cd=&amp;cad=rja&amp;uact=8&amp;ved=0ahUKEwjBpIr9vfrUAhVKx2MKHe8_B0MQjRwIBw&amp;url=http://brandyourself1001.blogspot.com/2016/01/what-is-your-brand.html&amp;psig=AFQjCNHjHqh3zYlsJvdeFPALwgyzr9A1dg&amp;ust=149963069081421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EducateElevate_Deck43.jpg" descr="EducateElevate_Deck43.jpg"/>
          <p:cNvPicPr>
            <a:picLocks noChangeAspect="1"/>
          </p:cNvPicPr>
          <p:nvPr/>
        </p:nvPicPr>
        <p:blipFill>
          <a:blip r:embed="rId3" cstate="print">
            <a:extLst/>
          </a:blip>
          <a:stretch>
            <a:fillRect/>
          </a:stretch>
        </p:blipFill>
        <p:spPr>
          <a:xfrm>
            <a:off x="0" y="857"/>
            <a:ext cx="24384000" cy="13714286"/>
          </a:xfrm>
          <a:prstGeom prst="rect">
            <a:avLst/>
          </a:prstGeom>
          <a:ln w="12700">
            <a:miter lim="400000"/>
          </a:ln>
        </p:spPr>
      </p:pic>
      <p:sp>
        <p:nvSpPr>
          <p:cNvPr id="126" name="Shape 125"/>
          <p:cNvSpPr txBox="1"/>
          <p:nvPr/>
        </p:nvSpPr>
        <p:spPr>
          <a:xfrm>
            <a:off x="9164273" y="11277600"/>
            <a:ext cx="12984325" cy="164147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4000" b="1">
                <a:solidFill>
                  <a:srgbClr val="F7941E"/>
                </a:solidFill>
                <a:latin typeface="Arial"/>
                <a:ea typeface="Arial"/>
                <a:cs typeface="Arial"/>
                <a:sym typeface="Arial"/>
              </a:defRPr>
            </a:pPr>
            <a:r>
              <a:rPr lang="en-US" sz="6000" dirty="0" smtClean="0"/>
              <a:t>(</a:t>
            </a:r>
            <a:r>
              <a:rPr lang="en-US" sz="6000" dirty="0" smtClean="0">
                <a:solidFill>
                  <a:srgbClr val="FF0000"/>
                </a:solidFill>
              </a:rPr>
              <a:t>Insert Name of State</a:t>
            </a:r>
            <a:r>
              <a:rPr lang="en-US" sz="6000" dirty="0" smtClean="0"/>
              <a:t>) Webinar</a:t>
            </a:r>
            <a:endParaRPr lang="en-US" sz="6000" dirty="0" smtClean="0">
              <a:solidFill>
                <a:srgbClr val="FF0000"/>
              </a:solidFill>
            </a:endParaRPr>
          </a:p>
          <a:p>
            <a:pPr>
              <a:defRPr sz="4000">
                <a:solidFill>
                  <a:srgbClr val="016FB8"/>
                </a:solidFill>
                <a:latin typeface="Arial"/>
                <a:ea typeface="Arial"/>
                <a:cs typeface="Arial"/>
                <a:sym typeface="Arial"/>
              </a:defRPr>
            </a:pPr>
            <a:r>
              <a:rPr lang="en-US" sz="4000" b="1" dirty="0" smtClean="0"/>
              <a:t>Our Participation in the Educate &amp; Elevate Campaign</a:t>
            </a:r>
            <a:endParaRPr lang="en-US" sz="4000" b="1"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191342" y="0"/>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Our State Landing page</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5" name="TextBox 4"/>
          <p:cNvSpPr txBox="1"/>
          <p:nvPr/>
        </p:nvSpPr>
        <p:spPr>
          <a:xfrm>
            <a:off x="1828800" y="5088483"/>
            <a:ext cx="17830800"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FF0000"/>
                </a:solidFill>
                <a:effectLst/>
                <a:uFillTx/>
                <a:latin typeface="+mn-lt"/>
                <a:ea typeface="+mn-ea"/>
                <a:cs typeface="+mn-cs"/>
                <a:sym typeface="Helvetica Light"/>
              </a:rPr>
              <a:t>Insert</a:t>
            </a:r>
            <a:r>
              <a:rPr kumimoji="0" lang="en-US" sz="5000" b="0" i="0" u="none" strike="noStrike" cap="none" spc="0" normalizeH="0" dirty="0" smtClean="0">
                <a:ln>
                  <a:noFill/>
                </a:ln>
                <a:solidFill>
                  <a:srgbClr val="FF0000"/>
                </a:solidFill>
                <a:effectLst/>
                <a:uFillTx/>
                <a:latin typeface="+mn-lt"/>
                <a:ea typeface="+mn-ea"/>
                <a:cs typeface="+mn-cs"/>
                <a:sym typeface="Helvetica Light"/>
              </a:rPr>
              <a:t> Snapshot of your state-specific landing page.</a:t>
            </a:r>
            <a:endParaRPr kumimoji="0" lang="en-US" sz="5000" b="0" i="0" u="none" strike="noStrike" cap="none" spc="0" normalizeH="0" baseline="0" dirty="0">
              <a:ln>
                <a:noFill/>
              </a:ln>
              <a:solidFill>
                <a:srgbClr val="FF0000"/>
              </a:solidFill>
              <a:effectLst/>
              <a:uFillTx/>
              <a:latin typeface="+mn-lt"/>
              <a:ea typeface="+mn-ea"/>
              <a:cs typeface="+mn-cs"/>
              <a:sym typeface="Helvetica Light"/>
            </a:endParaRPr>
          </a:p>
        </p:txBody>
      </p:sp>
      <p:sp>
        <p:nvSpPr>
          <p:cNvPr id="6" name="Rectangle 5"/>
          <p:cNvSpPr/>
          <p:nvPr/>
        </p:nvSpPr>
        <p:spPr>
          <a:xfrm>
            <a:off x="3720080" y="12573000"/>
            <a:ext cx="14600472" cy="861774"/>
          </a:xfrm>
          <a:prstGeom prst="rect">
            <a:avLst/>
          </a:prstGeom>
        </p:spPr>
        <p:txBody>
          <a:bodyPr wrap="none">
            <a:spAutoFit/>
          </a:bodyPr>
          <a:lstStyle/>
          <a:p>
            <a:r>
              <a:rPr lang="en-US" dirty="0" smtClean="0">
                <a:solidFill>
                  <a:schemeClr val="bg1"/>
                </a:solidFill>
                <a:latin typeface="Arial" pitchFamily="34" charset="0"/>
                <a:cs typeface="Arial" pitchFamily="34" charset="0"/>
              </a:rPr>
              <a:t>Insert URL of your state-specific landing page here</a:t>
            </a:r>
            <a:endParaRPr lang="en-US"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191342" y="0"/>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Campaign Elements: Toolkit Tour</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pic>
        <p:nvPicPr>
          <p:cNvPr id="3074" name="Picture 2"/>
          <p:cNvPicPr>
            <a:picLocks noChangeAspect="1" noChangeArrowheads="1"/>
          </p:cNvPicPr>
          <p:nvPr/>
        </p:nvPicPr>
        <p:blipFill>
          <a:blip r:embed="rId3" cstate="print"/>
          <a:srcRect t="10741" r="2083" b="6296"/>
          <a:stretch>
            <a:fillRect/>
          </a:stretch>
        </p:blipFill>
        <p:spPr bwMode="auto">
          <a:xfrm>
            <a:off x="2743200" y="2819400"/>
            <a:ext cx="17907000" cy="8534400"/>
          </a:xfrm>
          <a:prstGeom prst="rect">
            <a:avLst/>
          </a:prstGeom>
          <a:noFill/>
          <a:ln w="9525">
            <a:solidFill>
              <a:schemeClr val="tx1">
                <a:lumMod val="65000"/>
                <a:lumOff val="35000"/>
              </a:schemeClr>
            </a:solidFill>
            <a:miter lim="800000"/>
            <a:headEnd/>
            <a:tailEnd/>
          </a:ln>
        </p:spPr>
      </p:pic>
      <p:sp>
        <p:nvSpPr>
          <p:cNvPr id="5" name="Rectangle 4"/>
          <p:cNvSpPr/>
          <p:nvPr/>
        </p:nvSpPr>
        <p:spPr>
          <a:xfrm>
            <a:off x="4267200" y="12854226"/>
            <a:ext cx="15316200" cy="861774"/>
          </a:xfrm>
          <a:prstGeom prst="rect">
            <a:avLst/>
          </a:prstGeom>
        </p:spPr>
        <p:txBody>
          <a:bodyPr wrap="square">
            <a:spAutoFit/>
          </a:bodyPr>
          <a:lstStyle/>
          <a:p>
            <a:r>
              <a:rPr lang="en-US" dirty="0" smtClean="0">
                <a:solidFill>
                  <a:schemeClr val="bg1"/>
                </a:solidFill>
                <a:latin typeface="Arial" pitchFamily="34" charset="0"/>
                <a:cs typeface="Arial" pitchFamily="34" charset="0"/>
              </a:rPr>
              <a:t>http://educateandelevate.org/campaign-tools/</a:t>
            </a:r>
            <a:endParaRPr lang="en-US"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0" y="-105902"/>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Submit Success Stories</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pic>
        <p:nvPicPr>
          <p:cNvPr id="5122" name="Picture 2"/>
          <p:cNvPicPr>
            <a:picLocks noChangeAspect="1" noChangeArrowheads="1"/>
          </p:cNvPicPr>
          <p:nvPr/>
        </p:nvPicPr>
        <p:blipFill>
          <a:blip r:embed="rId3" cstate="print"/>
          <a:srcRect l="6250" t="9259" r="5833" b="5556"/>
          <a:stretch>
            <a:fillRect/>
          </a:stretch>
        </p:blipFill>
        <p:spPr bwMode="auto">
          <a:xfrm>
            <a:off x="304800" y="2667000"/>
            <a:ext cx="16078200" cy="8763000"/>
          </a:xfrm>
          <a:prstGeom prst="rect">
            <a:avLst/>
          </a:prstGeom>
          <a:noFill/>
          <a:ln w="9525">
            <a:solidFill>
              <a:schemeClr val="tx1">
                <a:lumMod val="65000"/>
                <a:lumOff val="35000"/>
              </a:schemeClr>
            </a:solidFill>
            <a:miter lim="800000"/>
            <a:headEnd/>
            <a:tailEnd/>
          </a:ln>
        </p:spPr>
      </p:pic>
      <p:pic>
        <p:nvPicPr>
          <p:cNvPr id="5123" name="Picture 3"/>
          <p:cNvPicPr>
            <a:picLocks noChangeAspect="1" noChangeArrowheads="1"/>
          </p:cNvPicPr>
          <p:nvPr/>
        </p:nvPicPr>
        <p:blipFill>
          <a:blip r:embed="rId4" cstate="print"/>
          <a:srcRect l="9167" t="10000" r="28333" b="10741"/>
          <a:stretch>
            <a:fillRect/>
          </a:stretch>
        </p:blipFill>
        <p:spPr bwMode="auto">
          <a:xfrm>
            <a:off x="12954000" y="3429000"/>
            <a:ext cx="11430000" cy="8153400"/>
          </a:xfrm>
          <a:prstGeom prst="rect">
            <a:avLst/>
          </a:prstGeom>
          <a:noFill/>
          <a:ln w="9525">
            <a:solidFill>
              <a:schemeClr val="tx1">
                <a:lumMod val="65000"/>
                <a:lumOff val="35000"/>
              </a:schemeClr>
            </a:solidFill>
            <a:miter lim="800000"/>
            <a:headEnd/>
            <a:tailEnd/>
          </a:ln>
        </p:spPr>
      </p:pic>
      <p:sp>
        <p:nvSpPr>
          <p:cNvPr id="6" name="Rectangle 5"/>
          <p:cNvSpPr/>
          <p:nvPr/>
        </p:nvSpPr>
        <p:spPr>
          <a:xfrm>
            <a:off x="381000" y="12496800"/>
            <a:ext cx="18516600" cy="954107"/>
          </a:xfrm>
          <a:prstGeom prst="rect">
            <a:avLst/>
          </a:prstGeom>
        </p:spPr>
        <p:txBody>
          <a:bodyPr wrap="square">
            <a:spAutoFit/>
          </a:bodyPr>
          <a:lstStyle/>
          <a:p>
            <a:pPr algn="l"/>
            <a:r>
              <a:rPr lang="en-US" sz="2800" dirty="0" smtClean="0">
                <a:solidFill>
                  <a:schemeClr val="bg1"/>
                </a:solidFill>
                <a:latin typeface="Arial" pitchFamily="34" charset="0"/>
                <a:cs typeface="Arial" pitchFamily="34" charset="0"/>
              </a:rPr>
              <a:t>Adult Learner Success Submissions: http://educateandelevate.org/adult-learner-success/</a:t>
            </a:r>
          </a:p>
          <a:p>
            <a:pPr algn="l"/>
            <a:r>
              <a:rPr lang="en-US" sz="2800" dirty="0" smtClean="0">
                <a:solidFill>
                  <a:schemeClr val="bg1"/>
                </a:solidFill>
                <a:latin typeface="Arial" pitchFamily="34" charset="0"/>
                <a:cs typeface="Arial" pitchFamily="34" charset="0"/>
              </a:rPr>
              <a:t>Employer Success Submissions: http://educateandelevate.org/employer-success/</a:t>
            </a:r>
            <a:endParaRPr lang="en-US" sz="2800"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dissolve">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0" y="-105902"/>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Submit Innovations</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pic>
        <p:nvPicPr>
          <p:cNvPr id="6146" name="Picture 2"/>
          <p:cNvPicPr>
            <a:picLocks noChangeAspect="1" noChangeArrowheads="1"/>
          </p:cNvPicPr>
          <p:nvPr/>
        </p:nvPicPr>
        <p:blipFill>
          <a:blip r:embed="rId3" cstate="print"/>
          <a:srcRect l="7917" t="20370" r="8750" b="24074"/>
          <a:stretch>
            <a:fillRect/>
          </a:stretch>
        </p:blipFill>
        <p:spPr bwMode="auto">
          <a:xfrm>
            <a:off x="457200" y="2590800"/>
            <a:ext cx="22555200" cy="8458200"/>
          </a:xfrm>
          <a:prstGeom prst="rect">
            <a:avLst/>
          </a:prstGeom>
          <a:noFill/>
          <a:ln w="9525">
            <a:solidFill>
              <a:schemeClr val="tx1">
                <a:lumMod val="65000"/>
                <a:lumOff val="35000"/>
              </a:schemeClr>
            </a:solidFill>
            <a:miter lim="800000"/>
            <a:headEnd/>
            <a:tailEnd/>
          </a:ln>
        </p:spPr>
      </p:pic>
      <p:sp>
        <p:nvSpPr>
          <p:cNvPr id="5" name="Rectangle 4"/>
          <p:cNvSpPr/>
          <p:nvPr/>
        </p:nvSpPr>
        <p:spPr>
          <a:xfrm>
            <a:off x="609600" y="12573000"/>
            <a:ext cx="17697473" cy="861774"/>
          </a:xfrm>
          <a:prstGeom prst="rect">
            <a:avLst/>
          </a:prstGeom>
        </p:spPr>
        <p:txBody>
          <a:bodyPr wrap="none">
            <a:spAutoFit/>
          </a:bodyPr>
          <a:lstStyle/>
          <a:p>
            <a:r>
              <a:rPr lang="en-US" dirty="0" smtClean="0">
                <a:solidFill>
                  <a:schemeClr val="bg1"/>
                </a:solidFill>
                <a:latin typeface="Arial" pitchFamily="34" charset="0"/>
                <a:cs typeface="Arial" pitchFamily="34" charset="0"/>
              </a:rPr>
              <a:t>Submit Innovations: http://educateandelevate.org/innovations/</a:t>
            </a:r>
            <a:endParaRPr lang="en-US"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Our State Strategies</a:t>
            </a:r>
          </a:p>
        </p:txBody>
      </p:sp>
      <p:sp>
        <p:nvSpPr>
          <p:cNvPr id="4" name="TextBox 3"/>
          <p:cNvSpPr txBox="1"/>
          <p:nvPr/>
        </p:nvSpPr>
        <p:spPr>
          <a:xfrm>
            <a:off x="381000" y="2590800"/>
            <a:ext cx="22860000" cy="53040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tabLst/>
            </a:pPr>
            <a:endParaRPr kumimoji="0" lang="en-US" sz="50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endParaRP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Insert strategies here </a:t>
            </a: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Examples:</a:t>
            </a: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Our Press Release Announcement</a:t>
            </a: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New Subpage on our Website</a:t>
            </a: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Social Media Posts</a:t>
            </a:r>
          </a:p>
          <a:p>
            <a:pPr marL="914400" indent="-914400" algn="l">
              <a:buFont typeface="Wingdings" pitchFamily="2" charset="2"/>
              <a:buChar char="Ø"/>
            </a:pPr>
            <a:r>
              <a:rPr lang="en-US" sz="4800" dirty="0" smtClean="0">
                <a:solidFill>
                  <a:srgbClr val="FF0000"/>
                </a:solidFill>
                <a:latin typeface="Arial" pitchFamily="34" charset="0"/>
                <a:cs typeface="Arial" pitchFamily="34" charset="0"/>
              </a:rPr>
              <a:t>Submission of Stories &amp; Innovations</a:t>
            </a:r>
          </a:p>
        </p:txBody>
      </p:sp>
      <p:pic>
        <p:nvPicPr>
          <p:cNvPr id="5" name="Picture 4" descr="Image result for images calls to action">
            <a:hlinkClick r:id="rId4"/>
          </p:cNvPr>
          <p:cNvPicPr>
            <a:picLocks noChangeAspect="1" noChangeArrowheads="1"/>
          </p:cNvPicPr>
          <p:nvPr/>
        </p:nvPicPr>
        <p:blipFill>
          <a:blip r:embed="rId5" cstate="print"/>
          <a:srcRect/>
          <a:stretch>
            <a:fillRect/>
          </a:stretch>
        </p:blipFill>
        <p:spPr bwMode="auto">
          <a:xfrm>
            <a:off x="13106400" y="3657600"/>
            <a:ext cx="10139468" cy="6872386"/>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Tap into the Learning Forum</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pic>
        <p:nvPicPr>
          <p:cNvPr id="8194" name="Picture 2"/>
          <p:cNvPicPr>
            <a:picLocks noChangeAspect="1" noChangeArrowheads="1"/>
          </p:cNvPicPr>
          <p:nvPr/>
        </p:nvPicPr>
        <p:blipFill>
          <a:blip r:embed="rId4" cstate="print"/>
          <a:srcRect t="9630" r="1667" b="5926"/>
          <a:stretch>
            <a:fillRect/>
          </a:stretch>
        </p:blipFill>
        <p:spPr bwMode="auto">
          <a:xfrm>
            <a:off x="228600" y="2438400"/>
            <a:ext cx="17983200" cy="8686800"/>
          </a:xfrm>
          <a:prstGeom prst="rect">
            <a:avLst/>
          </a:prstGeom>
          <a:noFill/>
          <a:ln w="9525">
            <a:solidFill>
              <a:schemeClr val="tx1">
                <a:lumMod val="65000"/>
                <a:lumOff val="35000"/>
              </a:schemeClr>
            </a:solidFill>
            <a:miter lim="800000"/>
            <a:headEnd/>
            <a:tailEnd/>
          </a:ln>
        </p:spPr>
      </p:pic>
      <p:sp>
        <p:nvSpPr>
          <p:cNvPr id="5" name="TextBox 4"/>
          <p:cNvSpPr txBox="1"/>
          <p:nvPr/>
        </p:nvSpPr>
        <p:spPr>
          <a:xfrm>
            <a:off x="18745200" y="3887177"/>
            <a:ext cx="4876800" cy="6627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rPr>
              <a:t>Discussion Posts</a:t>
            </a:r>
          </a:p>
          <a:p>
            <a:pPr marL="0" marR="0" indent="0" algn="ctr" defTabSz="825500" rtl="0" fontAlgn="auto" latinLnBrk="0" hangingPunct="0">
              <a:lnSpc>
                <a:spcPct val="100000"/>
              </a:lnSpc>
              <a:spcBef>
                <a:spcPts val="0"/>
              </a:spcBef>
              <a:spcAft>
                <a:spcPts val="0"/>
              </a:spcAft>
              <a:buClrTx/>
              <a:buSzTx/>
              <a:buFontTx/>
              <a:buNone/>
              <a:tabLst/>
            </a:pPr>
            <a:endParaRPr lang="en-US" sz="3600" dirty="0" smtClean="0">
              <a:solidFill>
                <a:schemeClr val="tx1">
                  <a:lumMod val="65000"/>
                  <a:lumOff val="35000"/>
                </a:schemeClr>
              </a:solidFill>
              <a:latin typeface="Arial" pitchFamily="34" charset="0"/>
              <a:cs typeface="Arial"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rPr>
              <a:t>Peer-to-Peer</a:t>
            </a:r>
            <a:r>
              <a:rPr kumimoji="0" lang="en-US" sz="3600" b="0" i="0" u="none" strike="noStrike" cap="none" spc="0" normalizeH="0" dirty="0" smtClean="0">
                <a:ln>
                  <a:noFill/>
                </a:ln>
                <a:solidFill>
                  <a:schemeClr val="tx1">
                    <a:lumMod val="65000"/>
                    <a:lumOff val="35000"/>
                  </a:schemeClr>
                </a:solidFill>
                <a:effectLst/>
                <a:uFillTx/>
                <a:latin typeface="Arial" pitchFamily="34" charset="0"/>
                <a:cs typeface="Arial" pitchFamily="34" charset="0"/>
                <a:sym typeface="Helvetica Light"/>
              </a:rPr>
              <a:t> Learning</a:t>
            </a:r>
          </a:p>
          <a:p>
            <a:pPr marL="0" marR="0" indent="0" algn="ctr" defTabSz="825500" rtl="0" fontAlgn="auto" latinLnBrk="0" hangingPunct="0">
              <a:lnSpc>
                <a:spcPct val="100000"/>
              </a:lnSpc>
              <a:spcBef>
                <a:spcPts val="0"/>
              </a:spcBef>
              <a:spcAft>
                <a:spcPts val="0"/>
              </a:spcAft>
              <a:buClrTx/>
              <a:buSzTx/>
              <a:buFontTx/>
              <a:buNone/>
              <a:tabLst/>
            </a:pPr>
            <a:endParaRPr lang="en-US" sz="3600" dirty="0" smtClean="0">
              <a:solidFill>
                <a:schemeClr val="tx1">
                  <a:lumMod val="65000"/>
                  <a:lumOff val="35000"/>
                </a:schemeClr>
              </a:solidFill>
              <a:latin typeface="Arial" pitchFamily="34" charset="0"/>
              <a:cs typeface="Arial"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lang="en-US" sz="3600" dirty="0" smtClean="0">
                <a:solidFill>
                  <a:schemeClr val="tx1">
                    <a:lumMod val="65000"/>
                    <a:lumOff val="35000"/>
                  </a:schemeClr>
                </a:solidFill>
                <a:latin typeface="Arial" pitchFamily="34" charset="0"/>
                <a:cs typeface="Arial" pitchFamily="34" charset="0"/>
              </a:rPr>
              <a:t>Apply the Toolkit &amp; Share Successes</a:t>
            </a:r>
          </a:p>
          <a:p>
            <a:pPr marL="0" marR="0" indent="0" algn="ctr" defTabSz="825500" rtl="0" fontAlgn="auto" latinLnBrk="0" hangingPunct="0">
              <a:lnSpc>
                <a:spcPct val="100000"/>
              </a:lnSpc>
              <a:spcBef>
                <a:spcPts val="0"/>
              </a:spcBef>
              <a:spcAft>
                <a:spcPts val="0"/>
              </a:spcAft>
              <a:buClrTx/>
              <a:buSzTx/>
              <a:buFontTx/>
              <a:buNone/>
              <a:tabLst/>
            </a:pPr>
            <a:endParaRPr kumimoji="0" lang="en-US" sz="3600" b="0" i="0" u="none" strike="noStrike" cap="none" spc="0" normalizeH="0" dirty="0" smtClean="0">
              <a:ln>
                <a:noFill/>
              </a:ln>
              <a:solidFill>
                <a:schemeClr val="tx1">
                  <a:lumMod val="65000"/>
                  <a:lumOff val="35000"/>
                </a:schemeClr>
              </a:solidFill>
              <a:effectLst/>
              <a:uFillTx/>
              <a:latin typeface="Arial" pitchFamily="34" charset="0"/>
              <a:cs typeface="Arial" pitchFamily="34" charset="0"/>
              <a:sym typeface="Helvetica Light"/>
            </a:endParaRPr>
          </a:p>
          <a:p>
            <a:pPr marL="0" marR="0" indent="0" algn="ctr" defTabSz="825500" rtl="0" fontAlgn="auto" latinLnBrk="0" hangingPunct="0">
              <a:lnSpc>
                <a:spcPct val="100000"/>
              </a:lnSpc>
              <a:spcBef>
                <a:spcPts val="0"/>
              </a:spcBef>
              <a:spcAft>
                <a:spcPts val="0"/>
              </a:spcAft>
              <a:buClrTx/>
              <a:buSzTx/>
              <a:buFontTx/>
              <a:buNone/>
              <a:tabLst/>
            </a:pPr>
            <a:r>
              <a:rPr lang="en-US" sz="3600" dirty="0" smtClean="0">
                <a:solidFill>
                  <a:schemeClr val="tx1">
                    <a:lumMod val="65000"/>
                    <a:lumOff val="35000"/>
                  </a:schemeClr>
                </a:solidFill>
                <a:latin typeface="Arial" pitchFamily="34" charset="0"/>
                <a:cs typeface="Arial" pitchFamily="34" charset="0"/>
              </a:rPr>
              <a:t>Get your Questions Answered</a:t>
            </a:r>
            <a:endParaRPr kumimoji="0" lang="en-US" sz="3600" b="0" i="0" u="none" strike="noStrike" cap="none" spc="0" normalizeH="0" dirty="0" smtClean="0">
              <a:ln>
                <a:noFill/>
              </a:ln>
              <a:solidFill>
                <a:schemeClr val="tx1">
                  <a:lumMod val="65000"/>
                  <a:lumOff val="35000"/>
                </a:schemeClr>
              </a:solidFill>
              <a:effectLst/>
              <a:uFillTx/>
              <a:latin typeface="Arial" pitchFamily="34" charset="0"/>
              <a:cs typeface="Arial" pitchFamily="34" charset="0"/>
              <a:sym typeface="Helvetica Light"/>
            </a:endParaRPr>
          </a:p>
          <a:p>
            <a:pPr marL="0" marR="0" indent="0" algn="ctr" defTabSz="825500" rtl="0" fontAlgn="auto" latinLnBrk="0" hangingPunct="0">
              <a:lnSpc>
                <a:spcPct val="100000"/>
              </a:lnSpc>
              <a:spcBef>
                <a:spcPts val="0"/>
              </a:spcBef>
              <a:spcAft>
                <a:spcPts val="0"/>
              </a:spcAft>
              <a:buClrTx/>
              <a:buSzTx/>
              <a:buFontTx/>
              <a:buNone/>
              <a:tabLst/>
            </a:pPr>
            <a:endParaRPr lang="en-US" baseline="0" dirty="0" smtClean="0"/>
          </a:p>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6" name="Rectangle 5"/>
          <p:cNvSpPr/>
          <p:nvPr/>
        </p:nvSpPr>
        <p:spPr>
          <a:xfrm>
            <a:off x="5562600" y="11277600"/>
            <a:ext cx="9900467" cy="1631216"/>
          </a:xfrm>
          <a:prstGeom prst="rect">
            <a:avLst/>
          </a:prstGeom>
        </p:spPr>
        <p:txBody>
          <a:bodyPr wrap="none">
            <a:spAutoFit/>
          </a:bodyPr>
          <a:lstStyle/>
          <a:p>
            <a:r>
              <a:rPr lang="en-US" dirty="0" smtClean="0">
                <a:hlinkClick r:id="rId5"/>
              </a:rPr>
              <a:t>https://adultedresource.coabe.org/</a:t>
            </a:r>
            <a:endParaRPr lang="en-US" dirty="0" smtClean="0"/>
          </a:p>
          <a:p>
            <a:endParaRPr lang="en-US" dirty="0"/>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76200"/>
            <a:ext cx="24575342" cy="13821902"/>
          </a:xfrm>
          <a:prstGeom prst="rect">
            <a:avLst/>
          </a:prstGeom>
          <a:ln w="12700">
            <a:miter lim="400000"/>
          </a:ln>
        </p:spPr>
      </p:pic>
      <p:pic>
        <p:nvPicPr>
          <p:cNvPr id="4098" name="Picture 2" descr="C:\Users\Celina\Documents\Big Stock Photos\bigstock_Question_4859383[1].jpg"/>
          <p:cNvPicPr>
            <a:picLocks noChangeAspect="1" noChangeArrowheads="1"/>
          </p:cNvPicPr>
          <p:nvPr/>
        </p:nvPicPr>
        <p:blipFill>
          <a:blip r:embed="rId4" cstate="print"/>
          <a:srcRect/>
          <a:stretch>
            <a:fillRect/>
          </a:stretch>
        </p:blipFill>
        <p:spPr bwMode="auto">
          <a:xfrm>
            <a:off x="2590800" y="2286000"/>
            <a:ext cx="18516600" cy="9594965"/>
          </a:xfrm>
          <a:prstGeom prst="rect">
            <a:avLst/>
          </a:prstGeom>
          <a:noFill/>
        </p:spPr>
      </p:pic>
      <p:sp>
        <p:nvSpPr>
          <p:cNvPr id="5" name="Rectangle 4"/>
          <p:cNvSpPr/>
          <p:nvPr/>
        </p:nvSpPr>
        <p:spPr>
          <a:xfrm>
            <a:off x="0" y="0"/>
            <a:ext cx="15849600" cy="1631216"/>
          </a:xfrm>
          <a:prstGeom prst="rect">
            <a:avLst/>
          </a:prstGeom>
        </p:spPr>
        <p:txBody>
          <a:bodyPr wrap="square">
            <a:spAutoFit/>
          </a:bodyPr>
          <a:lstStyle/>
          <a:p>
            <a:r>
              <a:rPr lang="en-US" b="1" dirty="0" smtClean="0">
                <a:solidFill>
                  <a:schemeClr val="bg1"/>
                </a:solidFill>
                <a:latin typeface="Arial" pitchFamily="34" charset="0"/>
                <a:cs typeface="Arial" pitchFamily="34" charset="0"/>
              </a:rPr>
              <a:t>Go to Learning Forum</a:t>
            </a:r>
          </a:p>
          <a:p>
            <a:r>
              <a:rPr lang="en-US" b="1" dirty="0" smtClean="0">
                <a:solidFill>
                  <a:schemeClr val="bg1"/>
                </a:solidFill>
                <a:latin typeface="Arial" pitchFamily="34" charset="0"/>
                <a:cs typeface="Arial" pitchFamily="34" charset="0"/>
              </a:rPr>
              <a:t>https://adultedresource.coabe.org/</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State Leadership</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609600" y="2895600"/>
            <a:ext cx="20955000" cy="33650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5400" b="1" dirty="0" smtClean="0">
                <a:solidFill>
                  <a:srgbClr val="FF0000"/>
                </a:solidFill>
                <a:latin typeface="Arial" pitchFamily="34" charset="0"/>
                <a:cs typeface="Arial" pitchFamily="34" charset="0"/>
              </a:rPr>
              <a:t>Insert the name of the state leadership who is facilitating the webinar or presentation</a:t>
            </a:r>
            <a:endParaRPr lang="en-US" sz="5400" dirty="0" smtClean="0">
              <a:solidFill>
                <a:srgbClr val="FF0000"/>
              </a:solidFill>
              <a:latin typeface="Arial" pitchFamily="34" charset="0"/>
              <a:cs typeface="Arial" pitchFamily="34" charset="0"/>
            </a:endParaRPr>
          </a:p>
          <a:p>
            <a:endParaRPr lang="en-US" sz="5400" dirty="0" smtClean="0">
              <a:solidFill>
                <a:schemeClr val="tx1">
                  <a:lumMod val="65000"/>
                  <a:lumOff val="35000"/>
                </a:schemeClr>
              </a:solidFill>
              <a:latin typeface="Arial" pitchFamily="34" charset="0"/>
              <a:cs typeface="Arial" pitchFamily="34" charset="0"/>
            </a:endParaRPr>
          </a:p>
          <a:p>
            <a:endParaRPr lang="en-US" dirty="0">
              <a:solidFill>
                <a:schemeClr val="tx1">
                  <a:lumMod val="65000"/>
                  <a:lumOff val="35000"/>
                </a:schemeClr>
              </a:solidFill>
              <a:latin typeface="Arial" pitchFamily="34" charset="0"/>
              <a:cs typeface="Arial" pitchFamily="34" charset="0"/>
            </a:endParaRPr>
          </a:p>
        </p:txBody>
      </p:sp>
      <p:pic>
        <p:nvPicPr>
          <p:cNvPr id="7" name="Picture 6" descr="C:\Users\Celina\AppData\Local\Microsoft\Windows\Temporary Internet Files\Content.Word\EducateElevate_Color.png"/>
          <p:cNvPicPr/>
          <p:nvPr/>
        </p:nvPicPr>
        <p:blipFill>
          <a:blip r:embed="rId4" cstate="print"/>
          <a:srcRect/>
          <a:stretch>
            <a:fillRect/>
          </a:stretch>
        </p:blipFill>
        <p:spPr bwMode="auto">
          <a:xfrm>
            <a:off x="7391400" y="5562600"/>
            <a:ext cx="7053362" cy="5105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What is Educate &amp; Elevate?</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1143000" y="2590800"/>
            <a:ext cx="209550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dirty="0" smtClean="0">
                <a:latin typeface="Arial" pitchFamily="34" charset="0"/>
                <a:cs typeface="Arial" pitchFamily="34" charset="0"/>
              </a:rPr>
              <a:t>Some 55,000+ adult education leaders stand united in a national campaign to educate America about the importance of Adult Education in advancing career and college readiness for millions of people. We are urging policy makers to stay informed on our successes and to fund Adult Education at the $649 million level as called for in the Workforce Innovation and Opportunity Act enacted in 2014. </a:t>
            </a:r>
            <a:endParaRPr lang="en-US" sz="3600" dirty="0" smtClean="0">
              <a:solidFill>
                <a:schemeClr val="tx1">
                  <a:lumMod val="65000"/>
                  <a:lumOff val="35000"/>
                </a:schemeClr>
              </a:solidFill>
              <a:latin typeface="Arial" pitchFamily="34" charset="0"/>
              <a:cs typeface="Arial" pitchFamily="34" charset="0"/>
            </a:endParaRPr>
          </a:p>
          <a:p>
            <a:endParaRPr lang="en-US" sz="3600" dirty="0">
              <a:solidFill>
                <a:schemeClr val="tx1">
                  <a:lumMod val="65000"/>
                  <a:lumOff val="3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1143000" y="8610600"/>
            <a:ext cx="11320463" cy="2792350"/>
          </a:xfrm>
          <a:prstGeom prst="rect">
            <a:avLst/>
          </a:prstGeom>
          <a:noFill/>
          <a:ln w="9525">
            <a:noFill/>
            <a:miter lim="800000"/>
            <a:headEnd/>
            <a:tailEnd/>
          </a:ln>
          <a:effectLst/>
        </p:spPr>
      </p:pic>
      <p:pic>
        <p:nvPicPr>
          <p:cNvPr id="1027" name="sigimg1" descr="sigimg1@f5d3180ce5ffe44cf82101069f8d6c6e"/>
          <p:cNvPicPr>
            <a:picLocks noChangeAspect="1" noChangeArrowheads="1"/>
          </p:cNvPicPr>
          <p:nvPr/>
        </p:nvPicPr>
        <p:blipFill>
          <a:blip r:embed="rId5" cstate="print"/>
          <a:srcRect/>
          <a:stretch>
            <a:fillRect/>
          </a:stretch>
        </p:blipFill>
        <p:spPr bwMode="auto">
          <a:xfrm>
            <a:off x="14859000" y="8915400"/>
            <a:ext cx="5868247" cy="2209800"/>
          </a:xfrm>
          <a:prstGeom prst="rect">
            <a:avLst/>
          </a:prstGeom>
          <a:noFill/>
          <a:ln w="9525">
            <a:noFill/>
            <a:miter lim="800000"/>
            <a:headEnd/>
            <a:tailEnd/>
          </a:ln>
        </p:spPr>
      </p:pic>
      <p:pic>
        <p:nvPicPr>
          <p:cNvPr id="7" name="Picture 6" descr="C:\Users\Celina\AppData\Local\Microsoft\Windows\Temporary Internet Files\Content.Word\EducateElevate_Color.png"/>
          <p:cNvPicPr/>
          <p:nvPr/>
        </p:nvPicPr>
        <p:blipFill>
          <a:blip r:embed="rId6" cstate="print"/>
          <a:srcRect/>
          <a:stretch>
            <a:fillRect/>
          </a:stretch>
        </p:blipFill>
        <p:spPr bwMode="auto">
          <a:xfrm>
            <a:off x="8991600" y="5638800"/>
            <a:ext cx="4995962" cy="309544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Topics</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13639800" y="2368897"/>
            <a:ext cx="10210800"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tabLst/>
            </a:pPr>
            <a:endParaRPr lang="en-US" dirty="0" smtClean="0">
              <a:solidFill>
                <a:schemeClr val="tx1">
                  <a:lumMod val="65000"/>
                  <a:lumOff val="35000"/>
                </a:schemeClr>
              </a:solidFill>
              <a:latin typeface="Arial" pitchFamily="34" charset="0"/>
              <a:cs typeface="Arial" pitchFamily="34" charset="0"/>
            </a:endParaRPr>
          </a:p>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4000" dirty="0" smtClean="0">
                <a:solidFill>
                  <a:schemeClr val="tx1">
                    <a:lumMod val="65000"/>
                    <a:lumOff val="35000"/>
                  </a:schemeClr>
                </a:solidFill>
                <a:latin typeface="Arial" pitchFamily="34" charset="0"/>
                <a:cs typeface="Arial" pitchFamily="34" charset="0"/>
              </a:rPr>
              <a:t> 	Why a National Campaign</a:t>
            </a:r>
          </a:p>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4000" dirty="0" smtClean="0">
                <a:solidFill>
                  <a:schemeClr val="tx1">
                    <a:lumMod val="65000"/>
                    <a:lumOff val="35000"/>
                  </a:schemeClr>
                </a:solidFill>
                <a:latin typeface="Arial" pitchFamily="34" charset="0"/>
                <a:cs typeface="Arial" pitchFamily="34" charset="0"/>
              </a:rPr>
              <a:t> 	Campaign Accomplishments to Date</a:t>
            </a:r>
          </a:p>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4000" dirty="0" smtClean="0">
                <a:solidFill>
                  <a:schemeClr val="tx1">
                    <a:lumMod val="65000"/>
                    <a:lumOff val="35000"/>
                  </a:schemeClr>
                </a:solidFill>
                <a:latin typeface="Arial" pitchFamily="34" charset="0"/>
                <a:cs typeface="Arial" pitchFamily="34" charset="0"/>
              </a:rPr>
              <a:t> 	</a:t>
            </a:r>
            <a:r>
              <a:rPr lang="en-US" sz="4000" dirty="0" smtClean="0">
                <a:solidFill>
                  <a:srgbClr val="FF0000"/>
                </a:solidFill>
                <a:latin typeface="Arial" pitchFamily="34" charset="0"/>
                <a:cs typeface="Arial" pitchFamily="34" charset="0"/>
              </a:rPr>
              <a:t>(Insert Name of State) </a:t>
            </a:r>
            <a:r>
              <a:rPr lang="en-US" sz="4000" dirty="0" smtClean="0">
                <a:solidFill>
                  <a:schemeClr val="tx1">
                    <a:lumMod val="65000"/>
                    <a:lumOff val="35000"/>
                  </a:schemeClr>
                </a:solidFill>
                <a:latin typeface="Arial" pitchFamily="34" charset="0"/>
                <a:cs typeface="Arial" pitchFamily="34" charset="0"/>
              </a:rPr>
              <a:t>Strategies</a:t>
            </a:r>
          </a:p>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4000" dirty="0" smtClean="0">
                <a:solidFill>
                  <a:schemeClr val="tx1">
                    <a:lumMod val="65000"/>
                    <a:lumOff val="35000"/>
                  </a:schemeClr>
                </a:solidFill>
                <a:latin typeface="Arial" pitchFamily="34" charset="0"/>
                <a:cs typeface="Arial" pitchFamily="34" charset="0"/>
              </a:rPr>
              <a:t>	Next Steps &amp; Learning Forum TA</a:t>
            </a:r>
            <a:endParaRPr kumimoji="0" lang="en-US" sz="4000" b="0" i="0" u="none" strike="noStrike" cap="none" spc="0" normalizeH="0" baseline="0" dirty="0">
              <a:ln>
                <a:noFill/>
              </a:ln>
              <a:solidFill>
                <a:schemeClr val="tx1">
                  <a:lumMod val="65000"/>
                  <a:lumOff val="35000"/>
                </a:schemeClr>
              </a:solidFill>
              <a:effectLst/>
              <a:uFillTx/>
              <a:latin typeface="Arial" pitchFamily="34" charset="0"/>
              <a:cs typeface="Arial" pitchFamily="34" charset="0"/>
              <a:sym typeface="Helvetica Light"/>
            </a:endParaRPr>
          </a:p>
        </p:txBody>
      </p:sp>
      <p:pic>
        <p:nvPicPr>
          <p:cNvPr id="1026" name="Picture 2"/>
          <p:cNvPicPr>
            <a:picLocks noChangeAspect="1" noChangeArrowheads="1"/>
          </p:cNvPicPr>
          <p:nvPr/>
        </p:nvPicPr>
        <p:blipFill>
          <a:blip r:embed="rId4" cstate="print"/>
          <a:srcRect/>
          <a:stretch>
            <a:fillRect/>
          </a:stretch>
        </p:blipFill>
        <p:spPr bwMode="auto">
          <a:xfrm>
            <a:off x="15697200" y="6781800"/>
            <a:ext cx="6076950" cy="3749607"/>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304800" y="2133600"/>
            <a:ext cx="12998512" cy="10018713"/>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National Campaign: Why Now?</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457200" y="2438400"/>
            <a:ext cx="209550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6000" dirty="0" smtClean="0">
                <a:solidFill>
                  <a:schemeClr val="tx1">
                    <a:lumMod val="65000"/>
                    <a:lumOff val="35000"/>
                  </a:schemeClr>
                </a:solidFill>
                <a:latin typeface="Arial" pitchFamily="34" charset="0"/>
                <a:cs typeface="Arial" pitchFamily="34" charset="0"/>
              </a:rPr>
              <a:t> 	</a:t>
            </a:r>
            <a:r>
              <a:rPr kumimoji="0" lang="en-US" sz="60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rPr>
              <a:t>Budget Cuts</a:t>
            </a:r>
          </a:p>
          <a:p>
            <a:pPr lvl="1" indent="0" algn="l">
              <a:buFont typeface="Wingdings" pitchFamily="2" charset="2"/>
              <a:buChar char="Ø"/>
            </a:pPr>
            <a:r>
              <a:rPr lang="en-US" sz="6000" dirty="0" smtClean="0">
                <a:solidFill>
                  <a:schemeClr val="tx1">
                    <a:lumMod val="65000"/>
                    <a:lumOff val="35000"/>
                  </a:schemeClr>
                </a:solidFill>
                <a:latin typeface="Arial" pitchFamily="34" charset="0"/>
                <a:cs typeface="Arial" pitchFamily="34" charset="0"/>
              </a:rPr>
              <a:t> 	Lack of Understanding</a:t>
            </a:r>
          </a:p>
          <a:p>
            <a:pPr marL="0" marR="0" indent="0" algn="l" defTabSz="825500" rtl="0" fontAlgn="auto" latinLnBrk="0" hangingPunct="0">
              <a:lnSpc>
                <a:spcPct val="100000"/>
              </a:lnSpc>
              <a:spcBef>
                <a:spcPts val="0"/>
              </a:spcBef>
              <a:spcAft>
                <a:spcPts val="0"/>
              </a:spcAft>
              <a:buClrTx/>
              <a:buSzTx/>
              <a:buFont typeface="Wingdings" pitchFamily="2" charset="2"/>
              <a:buChar char="Ø"/>
              <a:tabLst/>
            </a:pPr>
            <a:r>
              <a:rPr lang="en-US" sz="6000" dirty="0" smtClean="0">
                <a:solidFill>
                  <a:schemeClr val="tx1">
                    <a:lumMod val="65000"/>
                    <a:lumOff val="35000"/>
                  </a:schemeClr>
                </a:solidFill>
                <a:latin typeface="Arial" pitchFamily="34" charset="0"/>
                <a:cs typeface="Arial" pitchFamily="34" charset="0"/>
              </a:rPr>
              <a:t> 	Diminished Value</a:t>
            </a:r>
            <a:endParaRPr kumimoji="0" lang="en-US" sz="6000" b="0" i="0" u="none" strike="noStrike" cap="none" spc="0" normalizeH="0" baseline="0" dirty="0">
              <a:ln>
                <a:noFill/>
              </a:ln>
              <a:solidFill>
                <a:schemeClr val="tx1">
                  <a:lumMod val="65000"/>
                  <a:lumOff val="35000"/>
                </a:schemeClr>
              </a:solidFill>
              <a:effectLst/>
              <a:uFillTx/>
              <a:latin typeface="Arial" pitchFamily="34" charset="0"/>
              <a:cs typeface="Arial" pitchFamily="34" charset="0"/>
              <a:sym typeface="Helvetica Light"/>
            </a:endParaRPr>
          </a:p>
        </p:txBody>
      </p:sp>
      <p:pic>
        <p:nvPicPr>
          <p:cNvPr id="8196" name="Picture 4" descr="Related image">
            <a:hlinkClick r:id="rId3"/>
          </p:cNvPr>
          <p:cNvPicPr>
            <a:picLocks noChangeAspect="1" noChangeArrowheads="1"/>
          </p:cNvPicPr>
          <p:nvPr/>
        </p:nvPicPr>
        <p:blipFill>
          <a:blip r:embed="rId4" cstate="print"/>
          <a:srcRect/>
          <a:stretch>
            <a:fillRect/>
          </a:stretch>
        </p:blipFill>
        <p:spPr bwMode="auto">
          <a:xfrm>
            <a:off x="10363200" y="2819400"/>
            <a:ext cx="12954000" cy="8636000"/>
          </a:xfrm>
          <a:prstGeom prst="rect">
            <a:avLst/>
          </a:prstGeom>
          <a:noFill/>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3 Campaign Goals</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11811000" y="1921133"/>
            <a:ext cx="12192000" cy="10536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tabLst/>
            </a:pPr>
            <a:endParaRPr kumimoji="0" lang="en-US" sz="50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endParaRPr>
          </a:p>
          <a:p>
            <a:pPr marL="914400" indent="-914400" algn="l">
              <a:buFont typeface="+mj-lt"/>
              <a:buAutoNum type="arabicPeriod"/>
            </a:pPr>
            <a:r>
              <a:rPr lang="en-US" sz="4800" dirty="0" smtClean="0">
                <a:solidFill>
                  <a:srgbClr val="FFC000"/>
                </a:solidFill>
                <a:latin typeface="Arial" pitchFamily="34" charset="0"/>
                <a:cs typeface="Arial" pitchFamily="34" charset="0"/>
              </a:rPr>
              <a:t>Create processes for  a concerted, collective effort to reach local, state and federal officials &amp; our communities.</a:t>
            </a:r>
          </a:p>
          <a:p>
            <a:pPr marL="914400" indent="-914400" algn="l">
              <a:buFont typeface="+mj-lt"/>
              <a:buAutoNum type="arabicPeriod"/>
            </a:pPr>
            <a:endParaRPr lang="en-US" sz="4800" dirty="0" smtClean="0">
              <a:solidFill>
                <a:schemeClr val="bg2">
                  <a:lumMod val="50000"/>
                </a:schemeClr>
              </a:solidFill>
              <a:latin typeface="Arial" pitchFamily="34" charset="0"/>
              <a:cs typeface="Arial" pitchFamily="34" charset="0"/>
            </a:endParaRPr>
          </a:p>
          <a:p>
            <a:pPr marL="914400" indent="-914400" algn="l">
              <a:buFont typeface="+mj-lt"/>
              <a:buAutoNum type="arabicPeriod"/>
            </a:pPr>
            <a:r>
              <a:rPr lang="en-US" sz="4800" dirty="0" smtClean="0">
                <a:solidFill>
                  <a:srgbClr val="00B0F0"/>
                </a:solidFill>
                <a:latin typeface="Arial" pitchFamily="34" charset="0"/>
                <a:cs typeface="Arial" pitchFamily="34" charset="0"/>
              </a:rPr>
              <a:t>Inform &amp; educate officials about the relevancy of adult education through data, stories, innovations &amp; key message points. </a:t>
            </a:r>
          </a:p>
          <a:p>
            <a:pPr marL="914400" indent="-914400" algn="l">
              <a:buFont typeface="+mj-lt"/>
              <a:buAutoNum type="arabicPeriod"/>
            </a:pPr>
            <a:endParaRPr lang="en-US" sz="4800" dirty="0" smtClean="0">
              <a:solidFill>
                <a:schemeClr val="bg2">
                  <a:lumMod val="50000"/>
                </a:schemeClr>
              </a:solidFill>
              <a:latin typeface="Arial" pitchFamily="34" charset="0"/>
              <a:cs typeface="Arial" pitchFamily="34" charset="0"/>
            </a:endParaRPr>
          </a:p>
          <a:p>
            <a:pPr marL="914400" indent="-914400" algn="l">
              <a:buFont typeface="+mj-lt"/>
              <a:buAutoNum type="arabicPeriod"/>
            </a:pPr>
            <a:r>
              <a:rPr lang="en-US" sz="4800" dirty="0" smtClean="0">
                <a:solidFill>
                  <a:srgbClr val="00B050"/>
                </a:solidFill>
                <a:latin typeface="Arial" pitchFamily="34" charset="0"/>
                <a:cs typeface="Arial" pitchFamily="34" charset="0"/>
              </a:rPr>
              <a:t>Make specific asks to support funding adult education.</a:t>
            </a:r>
          </a:p>
          <a:p>
            <a:pPr algn="l"/>
            <a:endParaRPr lang="en-US" b="1" dirty="0" smtClean="0">
              <a:solidFill>
                <a:schemeClr val="bg2">
                  <a:lumMod val="50000"/>
                </a:schemeClr>
              </a:solidFill>
              <a:latin typeface="Arial" pitchFamily="34" charset="0"/>
              <a:cs typeface="Arial" pitchFamily="34" charset="0"/>
            </a:endParaRPr>
          </a:p>
          <a:p>
            <a:pPr lvl="1" algn="l"/>
            <a:endParaRPr kumimoji="0" lang="en-US" b="0" i="0" u="none" strike="noStrike" cap="none" spc="0" normalizeH="0" baseline="0" dirty="0">
              <a:ln>
                <a:noFill/>
              </a:ln>
              <a:solidFill>
                <a:schemeClr val="bg2">
                  <a:lumMod val="50000"/>
                </a:schemeClr>
              </a:solidFill>
              <a:effectLst/>
              <a:uFillTx/>
              <a:latin typeface="Arial" pitchFamily="34" charset="0"/>
              <a:cs typeface="Arial" pitchFamily="34" charset="0"/>
              <a:sym typeface="Helvetica Light"/>
            </a:endParaRPr>
          </a:p>
        </p:txBody>
      </p:sp>
      <p:pic>
        <p:nvPicPr>
          <p:cNvPr id="31746" name="Picture 2" descr="Image result for images for advocacy">
            <a:hlinkClick r:id="rId4"/>
          </p:cNvPr>
          <p:cNvPicPr>
            <a:picLocks noChangeAspect="1" noChangeArrowheads="1"/>
          </p:cNvPicPr>
          <p:nvPr/>
        </p:nvPicPr>
        <p:blipFill>
          <a:blip r:embed="rId5" cstate="print"/>
          <a:srcRect/>
          <a:stretch>
            <a:fillRect/>
          </a:stretch>
        </p:blipFill>
        <p:spPr bwMode="auto">
          <a:xfrm>
            <a:off x="1905000" y="3048000"/>
            <a:ext cx="8162925" cy="8162925"/>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3"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609600" y="304800"/>
            <a:ext cx="169164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Top Reasons to Participate &amp; Mobilize</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304800" y="1295400"/>
            <a:ext cx="24079200" cy="8566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tabLst/>
            </a:pPr>
            <a:endParaRPr kumimoji="0" lang="en-US" sz="5000" b="0" i="0" u="none" strike="noStrike" cap="none" spc="0" normalizeH="0" baseline="0" dirty="0" smtClean="0">
              <a:ln>
                <a:noFill/>
              </a:ln>
              <a:solidFill>
                <a:schemeClr val="tx1">
                  <a:lumMod val="65000"/>
                  <a:lumOff val="35000"/>
                </a:schemeClr>
              </a:solidFill>
              <a:effectLst/>
              <a:uFillTx/>
              <a:latin typeface="Arial" pitchFamily="34" charset="0"/>
              <a:cs typeface="Arial" pitchFamily="34" charset="0"/>
              <a:sym typeface="Helvetica Light"/>
            </a:endParaRPr>
          </a:p>
          <a:p>
            <a:pPr marL="914400" indent="-914400" algn="l">
              <a:buFont typeface="+mj-lt"/>
              <a:buAutoNum type="arabicPeriod"/>
            </a:pPr>
            <a:r>
              <a:rPr lang="en-US" dirty="0" smtClean="0">
                <a:solidFill>
                  <a:schemeClr val="tx1">
                    <a:lumMod val="65000"/>
                    <a:lumOff val="35000"/>
                  </a:schemeClr>
                </a:solidFill>
                <a:latin typeface="Arial" pitchFamily="34" charset="0"/>
                <a:cs typeface="Arial" pitchFamily="34" charset="0"/>
              </a:rPr>
              <a:t>Increase investments in adult education (Hill Visits, Technology)</a:t>
            </a:r>
          </a:p>
          <a:p>
            <a:pPr marL="914400" marR="0" indent="-914400" algn="l" defTabSz="825500" rtl="0" fontAlgn="auto" latinLnBrk="0" hangingPunct="0">
              <a:lnSpc>
                <a:spcPct val="100000"/>
              </a:lnSpc>
              <a:spcBef>
                <a:spcPts val="0"/>
              </a:spcBef>
              <a:spcAft>
                <a:spcPts val="0"/>
              </a:spcAft>
              <a:buClrTx/>
              <a:buSzTx/>
              <a:buFont typeface="+mj-lt"/>
              <a:buAutoNum type="arabicPeriod"/>
              <a:tabLst/>
            </a:pPr>
            <a:r>
              <a:rPr lang="en-US" dirty="0" smtClean="0">
                <a:solidFill>
                  <a:schemeClr val="tx1">
                    <a:lumMod val="65000"/>
                    <a:lumOff val="35000"/>
                  </a:schemeClr>
                </a:solidFill>
                <a:latin typeface="Arial" pitchFamily="34" charset="0"/>
                <a:cs typeface="Arial" pitchFamily="34" charset="0"/>
              </a:rPr>
              <a:t>Demonstrate that adult education is a value added partner for WIOA-funded workforce organizations (Legislative Speaking Points)</a:t>
            </a:r>
          </a:p>
          <a:p>
            <a:pPr marL="914400" indent="-914400" algn="l">
              <a:buFont typeface="+mj-lt"/>
              <a:buAutoNum type="arabicPeriod"/>
            </a:pPr>
            <a:r>
              <a:rPr lang="en-US" dirty="0" smtClean="0">
                <a:solidFill>
                  <a:schemeClr val="tx1">
                    <a:lumMod val="65000"/>
                    <a:lumOff val="35000"/>
                  </a:schemeClr>
                </a:solidFill>
                <a:latin typeface="Arial" pitchFamily="34" charset="0"/>
                <a:cs typeface="Arial" pitchFamily="34" charset="0"/>
              </a:rPr>
              <a:t>Through advocacy, reposition adult education as an economic catalyst (Op-Eds)</a:t>
            </a:r>
          </a:p>
          <a:p>
            <a:pPr marL="914400" indent="-914400" algn="l">
              <a:buFont typeface="+mj-lt"/>
              <a:buAutoNum type="arabicPeriod"/>
            </a:pPr>
            <a:r>
              <a:rPr lang="en-US" dirty="0" smtClean="0">
                <a:solidFill>
                  <a:schemeClr val="tx1">
                    <a:lumMod val="65000"/>
                    <a:lumOff val="35000"/>
                  </a:schemeClr>
                </a:solidFill>
                <a:latin typeface="Arial" pitchFamily="34" charset="0"/>
                <a:cs typeface="Arial" pitchFamily="34" charset="0"/>
              </a:rPr>
              <a:t>Get your organization recognized locally, statewide &amp; nationally (State Innovation Strand at Conference; Conference Award; Highlight in Educate &amp; Advocate)</a:t>
            </a:r>
          </a:p>
          <a:p>
            <a:pPr marL="914400" marR="0" indent="-914400" algn="l" defTabSz="825500" rtl="0" fontAlgn="auto" latinLnBrk="0" hangingPunct="0">
              <a:lnSpc>
                <a:spcPct val="100000"/>
              </a:lnSpc>
              <a:spcBef>
                <a:spcPts val="0"/>
              </a:spcBef>
              <a:spcAft>
                <a:spcPts val="0"/>
              </a:spcAft>
              <a:buClrTx/>
              <a:buSzTx/>
              <a:buFont typeface="+mj-lt"/>
              <a:buAutoNum type="arabicPeriod"/>
              <a:tabLst/>
            </a:pPr>
            <a:r>
              <a:rPr lang="en-US" dirty="0" smtClean="0">
                <a:solidFill>
                  <a:schemeClr val="tx1">
                    <a:lumMod val="65000"/>
                    <a:lumOff val="35000"/>
                  </a:schemeClr>
                </a:solidFill>
                <a:latin typeface="Arial" pitchFamily="34" charset="0"/>
                <a:cs typeface="Arial" pitchFamily="34" charset="0"/>
              </a:rPr>
              <a:t>Deploy effective communications strategies about adult education (Toolkits)</a:t>
            </a:r>
          </a:p>
          <a:p>
            <a:pPr marL="914400" marR="0" indent="-914400" algn="l" defTabSz="825500" rtl="0" fontAlgn="auto" latinLnBrk="0" hangingPunct="0">
              <a:lnSpc>
                <a:spcPct val="100000"/>
              </a:lnSpc>
              <a:spcBef>
                <a:spcPts val="0"/>
              </a:spcBef>
              <a:spcAft>
                <a:spcPts val="0"/>
              </a:spcAft>
              <a:buClrTx/>
              <a:buSzTx/>
              <a:buFont typeface="+mj-lt"/>
              <a:buAutoNum type="arabicPeriod"/>
              <a:tabLst/>
            </a:pPr>
            <a:r>
              <a:rPr lang="en-US" dirty="0" smtClean="0">
                <a:solidFill>
                  <a:schemeClr val="tx1">
                    <a:lumMod val="65000"/>
                    <a:lumOff val="35000"/>
                  </a:schemeClr>
                </a:solidFill>
                <a:latin typeface="Arial" pitchFamily="34" charset="0"/>
                <a:cs typeface="Arial" pitchFamily="34" charset="0"/>
              </a:rPr>
              <a:t>Build capacity of adult education organizations to effectively communicate (Webinars)</a:t>
            </a:r>
          </a:p>
          <a:p>
            <a:pPr marL="914400" marR="0" indent="-914400" algn="l" defTabSz="825500" rtl="0" fontAlgn="auto" latinLnBrk="0" hangingPunct="0">
              <a:lnSpc>
                <a:spcPct val="100000"/>
              </a:lnSpc>
              <a:spcBef>
                <a:spcPts val="0"/>
              </a:spcBef>
              <a:spcAft>
                <a:spcPts val="0"/>
              </a:spcAft>
              <a:buClrTx/>
              <a:buSzTx/>
              <a:tabLst/>
            </a:pPr>
            <a:endParaRPr lang="en-US" dirty="0">
              <a:solidFill>
                <a:schemeClr val="tx1">
                  <a:lumMod val="65000"/>
                  <a:lumOff val="35000"/>
                </a:schemeClr>
              </a:solidFill>
              <a:latin typeface="Arial" pitchFamily="34" charset="0"/>
              <a:cs typeface="Arial" pitchFamily="34" charset="0"/>
            </a:endParaRPr>
          </a:p>
        </p:txBody>
      </p:sp>
      <p:pic>
        <p:nvPicPr>
          <p:cNvPr id="72708" name="Picture 4" descr="Image result for images brand">
            <a:hlinkClick r:id="rId4"/>
          </p:cNvPr>
          <p:cNvPicPr>
            <a:picLocks noChangeAspect="1" noChangeArrowheads="1"/>
          </p:cNvPicPr>
          <p:nvPr/>
        </p:nvPicPr>
        <p:blipFill>
          <a:blip r:embed="rId5" cstate="print"/>
          <a:srcRect/>
          <a:stretch>
            <a:fillRect/>
          </a:stretch>
        </p:blipFill>
        <p:spPr bwMode="auto">
          <a:xfrm>
            <a:off x="8991600" y="8305800"/>
            <a:ext cx="4667837" cy="4108495"/>
          </a:xfrm>
          <a:prstGeom prst="rect">
            <a:avLst/>
          </a:prstGeom>
          <a:noFill/>
        </p:spPr>
      </p:pic>
      <p:sp>
        <p:nvSpPr>
          <p:cNvPr id="6" name="Slide Number Placeholder 5"/>
          <p:cNvSpPr>
            <a:spLocks noGrp="1"/>
          </p:cNvSpPr>
          <p:nvPr>
            <p:ph type="sldNum" sz="quarter" idx="2"/>
          </p:nvPr>
        </p:nvSpPr>
        <p:spPr/>
        <p:txBody>
          <a:bodyPr/>
          <a:lstStyle/>
          <a:p>
            <a:fld id="{86CB4B4D-7CA3-9044-876B-883B54F8677D}" type="slidenum">
              <a:rPr lang="en-US" smtClean="0"/>
              <a:pPr/>
              <a:t>7</a:t>
            </a:fld>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ssolv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dissolv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95671" y="-52951"/>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Why Collective Storytelling?</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sp>
        <p:nvSpPr>
          <p:cNvPr id="4" name="TextBox 3"/>
          <p:cNvSpPr txBox="1"/>
          <p:nvPr/>
        </p:nvSpPr>
        <p:spPr>
          <a:xfrm>
            <a:off x="838200" y="12496800"/>
            <a:ext cx="2095500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dirty="0" smtClean="0">
                <a:solidFill>
                  <a:schemeClr val="bg1"/>
                </a:solidFill>
                <a:latin typeface="Arial" pitchFamily="34" charset="0"/>
                <a:cs typeface="Arial" pitchFamily="34" charset="0"/>
              </a:rPr>
              <a:t>https://www.youtube.com/watch?v=q1a7tiA1Qzo&amp;feature=youtu.be</a:t>
            </a:r>
          </a:p>
          <a:p>
            <a:pPr algn="l">
              <a:buFont typeface="Wingdings" pitchFamily="2" charset="2"/>
              <a:buChar char="Ø"/>
            </a:pPr>
            <a:endParaRPr kumimoji="0" lang="en-US" sz="5000" b="0" i="0" u="none" strike="noStrike" cap="none" spc="0" normalizeH="0" baseline="0" dirty="0">
              <a:ln>
                <a:noFill/>
              </a:ln>
              <a:solidFill>
                <a:schemeClr val="tx1">
                  <a:lumMod val="65000"/>
                  <a:lumOff val="35000"/>
                </a:schemeClr>
              </a:solidFill>
              <a:effectLst/>
              <a:uFillTx/>
              <a:latin typeface="Arial" pitchFamily="34" charset="0"/>
              <a:cs typeface="Arial" pitchFamily="34" charset="0"/>
              <a:sym typeface="Helvetica Light"/>
            </a:endParaRPr>
          </a:p>
        </p:txBody>
      </p:sp>
      <p:pic>
        <p:nvPicPr>
          <p:cNvPr id="4098" name="Picture 2"/>
          <p:cNvPicPr>
            <a:picLocks noChangeAspect="1" noChangeArrowheads="1"/>
          </p:cNvPicPr>
          <p:nvPr/>
        </p:nvPicPr>
        <p:blipFill>
          <a:blip r:embed="rId3" cstate="print"/>
          <a:srcRect t="10000" r="16667" b="20370"/>
          <a:stretch>
            <a:fillRect/>
          </a:stretch>
        </p:blipFill>
        <p:spPr bwMode="auto">
          <a:xfrm>
            <a:off x="2438400" y="2667000"/>
            <a:ext cx="17678400" cy="8308848"/>
          </a:xfrm>
          <a:prstGeom prst="rect">
            <a:avLst/>
          </a:prstGeom>
          <a:noFill/>
          <a:ln w="9525">
            <a:solidFill>
              <a:schemeClr val="tx1">
                <a:lumMod val="65000"/>
                <a:lumOff val="35000"/>
              </a:schemeClr>
            </a:solid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EducateElevate_Deck44.jpg"/>
          <p:cNvPicPr>
            <a:picLocks noChangeAspect="1"/>
          </p:cNvPicPr>
          <p:nvPr/>
        </p:nvPicPr>
        <p:blipFill>
          <a:blip r:embed="rId2" cstate="print">
            <a:extLst/>
          </a:blip>
          <a:stretch>
            <a:fillRect/>
          </a:stretch>
        </p:blipFill>
        <p:spPr>
          <a:xfrm>
            <a:off x="-191342" y="0"/>
            <a:ext cx="24575342" cy="13821902"/>
          </a:xfrm>
          <a:prstGeom prst="rect">
            <a:avLst/>
          </a:prstGeom>
          <a:ln w="12700">
            <a:miter lim="400000"/>
          </a:ln>
        </p:spPr>
      </p:pic>
      <p:sp>
        <p:nvSpPr>
          <p:cNvPr id="3" name="TextBox 2"/>
          <p:cNvSpPr txBox="1"/>
          <p:nvPr/>
        </p:nvSpPr>
        <p:spPr>
          <a:xfrm>
            <a:off x="762000" y="385306"/>
            <a:ext cx="156210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200" b="1" dirty="0" smtClean="0">
                <a:solidFill>
                  <a:schemeClr val="bg1"/>
                </a:solidFill>
                <a:latin typeface="Arial" pitchFamily="34" charset="0"/>
                <a:cs typeface="Arial" pitchFamily="34" charset="0"/>
              </a:rPr>
              <a:t>Campaign Elements: Web Tour</a:t>
            </a:r>
            <a:endParaRPr kumimoji="0" lang="en-US" sz="7200" b="1" i="0" u="none" strike="noStrike" cap="none" spc="0" normalizeH="0" baseline="0" dirty="0">
              <a:ln>
                <a:noFill/>
              </a:ln>
              <a:solidFill>
                <a:schemeClr val="bg1"/>
              </a:solidFill>
              <a:effectLst/>
              <a:uFillTx/>
              <a:latin typeface="Arial" pitchFamily="34" charset="0"/>
              <a:cs typeface="Arial" pitchFamily="34" charset="0"/>
              <a:sym typeface="Helvetica Light"/>
            </a:endParaRPr>
          </a:p>
        </p:txBody>
      </p:sp>
      <p:pic>
        <p:nvPicPr>
          <p:cNvPr id="2050" name="Picture 2"/>
          <p:cNvPicPr>
            <a:picLocks noChangeAspect="1" noChangeArrowheads="1"/>
          </p:cNvPicPr>
          <p:nvPr/>
        </p:nvPicPr>
        <p:blipFill>
          <a:blip r:embed="rId3" cstate="print"/>
          <a:srcRect t="10740" r="833" b="6296"/>
          <a:stretch>
            <a:fillRect/>
          </a:stretch>
        </p:blipFill>
        <p:spPr bwMode="auto">
          <a:xfrm>
            <a:off x="2438400" y="2438400"/>
            <a:ext cx="18135600" cy="8534400"/>
          </a:xfrm>
          <a:prstGeom prst="rect">
            <a:avLst/>
          </a:prstGeom>
          <a:noFill/>
          <a:ln w="9525">
            <a:solidFill>
              <a:schemeClr val="tx1">
                <a:lumMod val="50000"/>
                <a:lumOff val="50000"/>
              </a:schemeClr>
            </a:solidFill>
            <a:miter lim="800000"/>
            <a:headEnd/>
            <a:tailEnd/>
          </a:ln>
        </p:spPr>
      </p:pic>
      <p:sp>
        <p:nvSpPr>
          <p:cNvPr id="5" name="Rectangle 4"/>
          <p:cNvSpPr/>
          <p:nvPr/>
        </p:nvSpPr>
        <p:spPr>
          <a:xfrm>
            <a:off x="7543800" y="12649200"/>
            <a:ext cx="8477000" cy="861774"/>
          </a:xfrm>
          <a:prstGeom prst="rect">
            <a:avLst/>
          </a:prstGeom>
        </p:spPr>
        <p:txBody>
          <a:bodyPr wrap="none">
            <a:spAutoFit/>
          </a:bodyPr>
          <a:lstStyle/>
          <a:p>
            <a:r>
              <a:rPr lang="en-US" dirty="0" smtClean="0">
                <a:solidFill>
                  <a:schemeClr val="bg1"/>
                </a:solidFill>
                <a:latin typeface="Arial" pitchFamily="34" charset="0"/>
                <a:cs typeface="Arial" pitchFamily="34" charset="0"/>
              </a:rPr>
              <a:t>http://educateandelevate.org/</a:t>
            </a:r>
            <a:endParaRPr lang="en-US"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2133</TotalTime>
  <Words>393</Words>
  <Application>Microsoft Office PowerPoint</Application>
  <PresentationFormat>Custom</PresentationFormat>
  <Paragraphs>65</Paragraphs>
  <Slides>16</Slides>
  <Notes>9</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Celina</dc:creator>
  <cp:lastModifiedBy>Celina</cp:lastModifiedBy>
  <cp:revision>195</cp:revision>
  <dcterms:modified xsi:type="dcterms:W3CDTF">2017-08-16T00:36:06Z</dcterms:modified>
</cp:coreProperties>
</file>